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pitchFamily="2" charset="77"/>
      <p:regular r:id="rId14"/>
    </p:embeddedFont>
    <p:embeddedFont>
      <p:font typeface="Canva Sans Bold" pitchFamily="2" charset="77"/>
      <p:regular r:id="rId15"/>
      <p:bold r:id="rId16"/>
    </p:embeddedFont>
    <p:embeddedFont>
      <p:font typeface="Hagrid Text Bold" pitchFamily="2" charset="77"/>
      <p:regular r:id="rId17"/>
      <p:bold r:id="rId18"/>
    </p:embeddedFont>
    <p:embeddedFont>
      <p:font typeface="Poppins Bold" pitchFamily="2"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18" autoAdjust="0"/>
  </p:normalViewPr>
  <p:slideViewPr>
    <p:cSldViewPr>
      <p:cViewPr varScale="1">
        <p:scale>
          <a:sx n="69" d="100"/>
          <a:sy n="69" d="100"/>
        </p:scale>
        <p:origin x="92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
        <p:cNvGrpSpPr/>
        <p:nvPr/>
      </p:nvGrpSpPr>
      <p:grpSpPr>
        <a:xfrm>
          <a:off x="0" y="0"/>
          <a:ext cx="0" cy="0"/>
          <a:chOff x="0" y="0"/>
          <a:chExt cx="0" cy="0"/>
        </a:xfrm>
      </p:grpSpPr>
      <p:grpSp>
        <p:nvGrpSpPr>
          <p:cNvPr id="2" name="Group 2"/>
          <p:cNvGrpSpPr/>
          <p:nvPr/>
        </p:nvGrpSpPr>
        <p:grpSpPr>
          <a:xfrm>
            <a:off x="478746" y="651285"/>
            <a:ext cx="6746239" cy="3792907"/>
            <a:chOff x="0" y="0"/>
            <a:chExt cx="8994985" cy="5057209"/>
          </a:xfrm>
        </p:grpSpPr>
        <p:sp>
          <p:nvSpPr>
            <p:cNvPr id="3" name="Freeform 3"/>
            <p:cNvSpPr/>
            <p:nvPr/>
          </p:nvSpPr>
          <p:spPr>
            <a:xfrm>
              <a:off x="0" y="0"/>
              <a:ext cx="8995029" cy="5057267"/>
            </a:xfrm>
            <a:custGeom>
              <a:avLst/>
              <a:gdLst/>
              <a:ahLst/>
              <a:cxnLst/>
              <a:rect l="l" t="t" r="r" b="b"/>
              <a:pathLst>
                <a:path w="8995029" h="5057267">
                  <a:moveTo>
                    <a:pt x="0" y="0"/>
                  </a:moveTo>
                  <a:lnTo>
                    <a:pt x="8995029" y="0"/>
                  </a:lnTo>
                  <a:lnTo>
                    <a:pt x="8995029" y="5057267"/>
                  </a:lnTo>
                  <a:lnTo>
                    <a:pt x="0" y="5057267"/>
                  </a:lnTo>
                  <a:lnTo>
                    <a:pt x="0" y="0"/>
                  </a:lnTo>
                  <a:close/>
                </a:path>
              </a:pathLst>
            </a:custGeom>
            <a:blipFill>
              <a:blip r:embed="rId2"/>
              <a:stretch>
                <a:fillRect l="-4" r="-4" b="1"/>
              </a:stretch>
            </a:blipFill>
          </p:spPr>
          <p:txBody>
            <a:bodyPr/>
            <a:lstStyle/>
            <a:p>
              <a:endParaRPr lang="en-EG"/>
            </a:p>
          </p:txBody>
        </p:sp>
      </p:grpSp>
      <p:grpSp>
        <p:nvGrpSpPr>
          <p:cNvPr id="4" name="Group 4"/>
          <p:cNvGrpSpPr/>
          <p:nvPr/>
        </p:nvGrpSpPr>
        <p:grpSpPr>
          <a:xfrm>
            <a:off x="12281878" y="-862622"/>
            <a:ext cx="6006122" cy="6006122"/>
            <a:chOff x="0" y="0"/>
            <a:chExt cx="8008163" cy="8008163"/>
          </a:xfrm>
        </p:grpSpPr>
        <p:sp>
          <p:nvSpPr>
            <p:cNvPr id="5" name="Freeform 5"/>
            <p:cNvSpPr/>
            <p:nvPr/>
          </p:nvSpPr>
          <p:spPr>
            <a:xfrm>
              <a:off x="0" y="0"/>
              <a:ext cx="8008112" cy="8008112"/>
            </a:xfrm>
            <a:custGeom>
              <a:avLst/>
              <a:gdLst/>
              <a:ahLst/>
              <a:cxnLst/>
              <a:rect l="l" t="t" r="r" b="b"/>
              <a:pathLst>
                <a:path w="8008112" h="8008112">
                  <a:moveTo>
                    <a:pt x="0" y="0"/>
                  </a:moveTo>
                  <a:lnTo>
                    <a:pt x="8008112" y="0"/>
                  </a:lnTo>
                  <a:lnTo>
                    <a:pt x="8008112" y="8008112"/>
                  </a:lnTo>
                  <a:lnTo>
                    <a:pt x="0" y="8008112"/>
                  </a:lnTo>
                  <a:lnTo>
                    <a:pt x="0" y="0"/>
                  </a:lnTo>
                  <a:close/>
                </a:path>
              </a:pathLst>
            </a:custGeom>
            <a:blipFill>
              <a:blip r:embed="rId3"/>
              <a:stretch>
                <a:fillRect/>
              </a:stretch>
            </a:blipFill>
          </p:spPr>
          <p:txBody>
            <a:bodyPr/>
            <a:lstStyle/>
            <a:p>
              <a:endParaRPr lang="en-EG"/>
            </a:p>
          </p:txBody>
        </p:sp>
      </p:grpSp>
      <p:sp>
        <p:nvSpPr>
          <p:cNvPr id="6" name="TextBox 6"/>
          <p:cNvSpPr txBox="1"/>
          <p:nvPr/>
        </p:nvSpPr>
        <p:spPr>
          <a:xfrm>
            <a:off x="0" y="7116356"/>
            <a:ext cx="18007936" cy="2637309"/>
          </a:xfrm>
          <a:prstGeom prst="rect">
            <a:avLst/>
          </a:prstGeom>
        </p:spPr>
        <p:txBody>
          <a:bodyPr lIns="0" tIns="0" rIns="0" bIns="0" rtlCol="0" anchor="t">
            <a:spAutoFit/>
          </a:bodyPr>
          <a:lstStyle/>
          <a:p>
            <a:pPr>
              <a:lnSpc>
                <a:spcPts val="10601"/>
              </a:lnSpc>
            </a:pPr>
            <a:r>
              <a:rPr lang="en-US" sz="8761">
                <a:solidFill>
                  <a:srgbClr val="FAFAFA"/>
                </a:solidFill>
                <a:latin typeface="Poppins Bold"/>
              </a:rPr>
              <a:t>     Group E</a:t>
            </a:r>
          </a:p>
          <a:p>
            <a:pPr>
              <a:lnSpc>
                <a:spcPts val="9479"/>
              </a:lnSpc>
            </a:pPr>
            <a:r>
              <a:rPr lang="en-US" sz="7833">
                <a:solidFill>
                  <a:srgbClr val="FAFAFA"/>
                </a:solidFill>
                <a:latin typeface="Poppins Bold"/>
              </a:rPr>
              <a:t>  Phoenix team</a:t>
            </a:r>
          </a:p>
        </p:txBody>
      </p:sp>
      <p:sp>
        <p:nvSpPr>
          <p:cNvPr id="7" name="TextBox 7"/>
          <p:cNvSpPr txBox="1"/>
          <p:nvPr/>
        </p:nvSpPr>
        <p:spPr>
          <a:xfrm>
            <a:off x="1386706" y="4769304"/>
            <a:ext cx="15514588" cy="1572806"/>
          </a:xfrm>
          <a:prstGeom prst="rect">
            <a:avLst/>
          </a:prstGeom>
        </p:spPr>
        <p:txBody>
          <a:bodyPr lIns="0" tIns="0" rIns="0" bIns="0" rtlCol="0" anchor="t">
            <a:spAutoFit/>
          </a:bodyPr>
          <a:lstStyle/>
          <a:p>
            <a:pPr algn="ctr">
              <a:lnSpc>
                <a:spcPts val="12534"/>
              </a:lnSpc>
              <a:spcBef>
                <a:spcPct val="0"/>
              </a:spcBef>
            </a:pPr>
            <a:r>
              <a:rPr lang="en-US" sz="8953">
                <a:solidFill>
                  <a:srgbClr val="F8BA00"/>
                </a:solidFill>
                <a:latin typeface="Hagrid Text Bold"/>
              </a:rPr>
              <a:t>Traffic Light - IR Sensor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D6209"/>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4017" t="20378" b="5432"/>
          <a:stretch>
            <a:fillRect/>
          </a:stretch>
        </p:blipFill>
        <p:spPr>
          <a:xfrm>
            <a:off x="4006170" y="2011199"/>
            <a:ext cx="11293702" cy="7247101"/>
          </a:xfrm>
          <a:prstGeom prst="rect">
            <a:avLst/>
          </a:prstGeom>
        </p:spPr>
      </p:pic>
      <p:sp>
        <p:nvSpPr>
          <p:cNvPr id="3" name="TextBox 3"/>
          <p:cNvSpPr txBox="1"/>
          <p:nvPr/>
        </p:nvSpPr>
        <p:spPr>
          <a:xfrm>
            <a:off x="-4019694" y="-1240992"/>
            <a:ext cx="15163438" cy="2884799"/>
          </a:xfrm>
          <a:prstGeom prst="rect">
            <a:avLst/>
          </a:prstGeom>
        </p:spPr>
        <p:txBody>
          <a:bodyPr lIns="0" tIns="0" rIns="0" bIns="0" rtlCol="0" anchor="t">
            <a:spAutoFit/>
          </a:bodyPr>
          <a:lstStyle/>
          <a:p>
            <a:pPr algn="ctr">
              <a:lnSpc>
                <a:spcPts val="11620"/>
              </a:lnSpc>
            </a:pPr>
            <a:r>
              <a:rPr lang="en-US" sz="8300">
                <a:solidFill>
                  <a:srgbClr val="121212"/>
                </a:solidFill>
                <a:latin typeface="Canva Sans Bold"/>
              </a:rPr>
              <a:t> </a:t>
            </a:r>
          </a:p>
          <a:p>
            <a:pPr algn="ctr">
              <a:lnSpc>
                <a:spcPts val="11620"/>
              </a:lnSpc>
            </a:pPr>
            <a:r>
              <a:rPr lang="en-US" sz="8300">
                <a:solidFill>
                  <a:srgbClr val="121212"/>
                </a:solidFill>
                <a:latin typeface="Canva Sans Bold"/>
              </a:rPr>
              <a:t> IR module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D6209"/>
        </a:solidFill>
        <a:effectLst/>
      </p:bgPr>
    </p:bg>
    <p:spTree>
      <p:nvGrpSpPr>
        <p:cNvPr id="1" name=""/>
        <p:cNvGrpSpPr/>
        <p:nvPr/>
      </p:nvGrpSpPr>
      <p:grpSpPr>
        <a:xfrm>
          <a:off x="0" y="0"/>
          <a:ext cx="0" cy="0"/>
          <a:chOff x="0" y="0"/>
          <a:chExt cx="0" cy="0"/>
        </a:xfrm>
      </p:grpSpPr>
      <p:sp>
        <p:nvSpPr>
          <p:cNvPr id="2" name="TextBox 2"/>
          <p:cNvSpPr txBox="1"/>
          <p:nvPr/>
        </p:nvSpPr>
        <p:spPr>
          <a:xfrm>
            <a:off x="0" y="5831"/>
            <a:ext cx="9927902" cy="1592580"/>
          </a:xfrm>
          <a:prstGeom prst="rect">
            <a:avLst/>
          </a:prstGeom>
        </p:spPr>
        <p:txBody>
          <a:bodyPr lIns="0" tIns="0" rIns="0" bIns="0" rtlCol="0" anchor="t">
            <a:spAutoFit/>
          </a:bodyPr>
          <a:lstStyle/>
          <a:p>
            <a:pPr algn="ctr">
              <a:lnSpc>
                <a:spcPts val="13019"/>
              </a:lnSpc>
            </a:pPr>
            <a:r>
              <a:rPr lang="en-US" sz="9300">
                <a:solidFill>
                  <a:srgbClr val="121212"/>
                </a:solidFill>
                <a:latin typeface="Canva Sans Bold"/>
              </a:rPr>
              <a:t>Team members</a:t>
            </a:r>
          </a:p>
        </p:txBody>
      </p:sp>
      <p:sp>
        <p:nvSpPr>
          <p:cNvPr id="3" name="TextBox 3"/>
          <p:cNvSpPr txBox="1"/>
          <p:nvPr/>
        </p:nvSpPr>
        <p:spPr>
          <a:xfrm>
            <a:off x="250521" y="2211527"/>
            <a:ext cx="9144000" cy="925813"/>
          </a:xfrm>
          <a:prstGeom prst="rect">
            <a:avLst/>
          </a:prstGeom>
        </p:spPr>
        <p:txBody>
          <a:bodyPr lIns="0" tIns="0" rIns="0" bIns="0" rtlCol="0" anchor="t">
            <a:spAutoFit/>
          </a:bodyPr>
          <a:lstStyle/>
          <a:p>
            <a:pPr algn="ctr">
              <a:lnSpc>
                <a:spcPts val="7564"/>
              </a:lnSpc>
            </a:pPr>
            <a:r>
              <a:rPr lang="en-US" sz="5403">
                <a:solidFill>
                  <a:srgbClr val="FAFAFA"/>
                </a:solidFill>
                <a:latin typeface="Canva Sans Bold"/>
              </a:rPr>
              <a:t>1-Hager Ahmed Mohamed </a:t>
            </a:r>
          </a:p>
        </p:txBody>
      </p:sp>
      <p:sp>
        <p:nvSpPr>
          <p:cNvPr id="4" name="TextBox 4"/>
          <p:cNvSpPr txBox="1"/>
          <p:nvPr/>
        </p:nvSpPr>
        <p:spPr>
          <a:xfrm>
            <a:off x="-510149" y="3548926"/>
            <a:ext cx="10302943" cy="925813"/>
          </a:xfrm>
          <a:prstGeom prst="rect">
            <a:avLst/>
          </a:prstGeom>
        </p:spPr>
        <p:txBody>
          <a:bodyPr lIns="0" tIns="0" rIns="0" bIns="0" rtlCol="0" anchor="t">
            <a:spAutoFit/>
          </a:bodyPr>
          <a:lstStyle/>
          <a:p>
            <a:pPr algn="ctr">
              <a:lnSpc>
                <a:spcPts val="7564"/>
              </a:lnSpc>
            </a:pPr>
            <a:r>
              <a:rPr lang="en-US" sz="5403">
                <a:solidFill>
                  <a:srgbClr val="FAFAFA"/>
                </a:solidFill>
                <a:latin typeface="Canva Sans Bold"/>
              </a:rPr>
              <a:t>2-Hager Mohamed Sobhy </a:t>
            </a:r>
          </a:p>
        </p:txBody>
      </p:sp>
      <p:sp>
        <p:nvSpPr>
          <p:cNvPr id="5" name="TextBox 5"/>
          <p:cNvSpPr txBox="1"/>
          <p:nvPr/>
        </p:nvSpPr>
        <p:spPr>
          <a:xfrm>
            <a:off x="-1206216" y="7503403"/>
            <a:ext cx="11743031" cy="925813"/>
          </a:xfrm>
          <a:prstGeom prst="rect">
            <a:avLst/>
          </a:prstGeom>
        </p:spPr>
        <p:txBody>
          <a:bodyPr lIns="0" tIns="0" rIns="0" bIns="0" rtlCol="0" anchor="t">
            <a:spAutoFit/>
          </a:bodyPr>
          <a:lstStyle/>
          <a:p>
            <a:pPr algn="ctr">
              <a:lnSpc>
                <a:spcPts val="7564"/>
              </a:lnSpc>
            </a:pPr>
            <a:r>
              <a:rPr lang="en-US" sz="5403" dirty="0">
                <a:solidFill>
                  <a:srgbClr val="FAFAFA"/>
                </a:solidFill>
                <a:latin typeface="Canva Sans Bold"/>
              </a:rPr>
              <a:t>   5-Islam </a:t>
            </a:r>
            <a:r>
              <a:rPr lang="en-US" sz="5403" dirty="0" err="1">
                <a:solidFill>
                  <a:srgbClr val="FAFAFA"/>
                </a:solidFill>
                <a:latin typeface="Canva Sans Bold"/>
              </a:rPr>
              <a:t>Elsayed</a:t>
            </a:r>
            <a:r>
              <a:rPr lang="en-US" sz="5403" dirty="0">
                <a:solidFill>
                  <a:srgbClr val="FAFAFA"/>
                </a:solidFill>
                <a:latin typeface="Canva Sans Bold"/>
              </a:rPr>
              <a:t> Mohamed </a:t>
            </a:r>
          </a:p>
        </p:txBody>
      </p:sp>
      <p:sp>
        <p:nvSpPr>
          <p:cNvPr id="6" name="TextBox 6"/>
          <p:cNvSpPr txBox="1"/>
          <p:nvPr/>
        </p:nvSpPr>
        <p:spPr>
          <a:xfrm>
            <a:off x="250521" y="4884314"/>
            <a:ext cx="7611869" cy="925813"/>
          </a:xfrm>
          <a:prstGeom prst="rect">
            <a:avLst/>
          </a:prstGeom>
        </p:spPr>
        <p:txBody>
          <a:bodyPr wrap="square" lIns="0" tIns="0" rIns="0" bIns="0" rtlCol="0" anchor="t">
            <a:spAutoFit/>
          </a:bodyPr>
          <a:lstStyle/>
          <a:p>
            <a:pPr algn="ctr">
              <a:lnSpc>
                <a:spcPts val="7564"/>
              </a:lnSpc>
            </a:pPr>
            <a:r>
              <a:rPr lang="en-US" sz="5403" dirty="0">
                <a:solidFill>
                  <a:srgbClr val="FAFAFA"/>
                </a:solidFill>
                <a:latin typeface="Canva Sans Bold"/>
              </a:rPr>
              <a:t>3-Eman Atef </a:t>
            </a:r>
            <a:r>
              <a:rPr lang="en-US" sz="5403" dirty="0" err="1">
                <a:solidFill>
                  <a:srgbClr val="FAFAFA"/>
                </a:solidFill>
                <a:latin typeface="Canva Sans Bold"/>
              </a:rPr>
              <a:t>Khodary</a:t>
            </a:r>
            <a:endParaRPr lang="en-US" sz="5403" dirty="0">
              <a:solidFill>
                <a:srgbClr val="FAFAFA"/>
              </a:solidFill>
              <a:latin typeface="Canva Sans Bold"/>
            </a:endParaRPr>
          </a:p>
        </p:txBody>
      </p:sp>
      <p:sp>
        <p:nvSpPr>
          <p:cNvPr id="7" name="TextBox 7"/>
          <p:cNvSpPr txBox="1"/>
          <p:nvPr/>
        </p:nvSpPr>
        <p:spPr>
          <a:xfrm>
            <a:off x="250520" y="6307438"/>
            <a:ext cx="9426879" cy="925813"/>
          </a:xfrm>
          <a:prstGeom prst="rect">
            <a:avLst/>
          </a:prstGeom>
        </p:spPr>
        <p:txBody>
          <a:bodyPr wrap="square" lIns="0" tIns="0" rIns="0" bIns="0" rtlCol="0" anchor="t">
            <a:spAutoFit/>
          </a:bodyPr>
          <a:lstStyle/>
          <a:p>
            <a:pPr algn="ctr">
              <a:lnSpc>
                <a:spcPts val="7564"/>
              </a:lnSpc>
            </a:pPr>
            <a:r>
              <a:rPr lang="en-US" sz="5403" dirty="0">
                <a:solidFill>
                  <a:srgbClr val="FAFAFA"/>
                </a:solidFill>
                <a:latin typeface="Canva Sans Bold"/>
              </a:rPr>
              <a:t>4-Tasneem Ashraf </a:t>
            </a:r>
            <a:r>
              <a:rPr lang="en-US" sz="5403" dirty="0" err="1">
                <a:solidFill>
                  <a:srgbClr val="FAFAFA"/>
                </a:solidFill>
                <a:latin typeface="Canva Sans Bold"/>
              </a:rPr>
              <a:t>Elsayed</a:t>
            </a:r>
            <a:endParaRPr lang="en-US" sz="5403" dirty="0">
              <a:solidFill>
                <a:srgbClr val="FAFAFA"/>
              </a:solidFill>
              <a:latin typeface="Canva Sans Bold"/>
            </a:endParaRPr>
          </a:p>
        </p:txBody>
      </p:sp>
      <p:sp>
        <p:nvSpPr>
          <p:cNvPr id="8" name="TextBox 8"/>
          <p:cNvSpPr txBox="1"/>
          <p:nvPr/>
        </p:nvSpPr>
        <p:spPr>
          <a:xfrm>
            <a:off x="11097010" y="5486400"/>
            <a:ext cx="5656760" cy="925813"/>
          </a:xfrm>
          <a:prstGeom prst="rect">
            <a:avLst/>
          </a:prstGeom>
        </p:spPr>
        <p:txBody>
          <a:bodyPr lIns="0" tIns="0" rIns="0" bIns="0" rtlCol="0" anchor="t">
            <a:spAutoFit/>
          </a:bodyPr>
          <a:lstStyle/>
          <a:p>
            <a:pPr algn="ctr">
              <a:lnSpc>
                <a:spcPts val="7564"/>
              </a:lnSpc>
            </a:pPr>
            <a:r>
              <a:rPr lang="en-US" sz="5403">
                <a:solidFill>
                  <a:srgbClr val="FAFAFA"/>
                </a:solidFill>
                <a:latin typeface="Canva Sans Bold"/>
              </a:rPr>
              <a:t>7-Ahmed Yasser</a:t>
            </a:r>
          </a:p>
        </p:txBody>
      </p:sp>
      <p:sp>
        <p:nvSpPr>
          <p:cNvPr id="9" name="TextBox 9"/>
          <p:cNvSpPr txBox="1"/>
          <p:nvPr/>
        </p:nvSpPr>
        <p:spPr>
          <a:xfrm>
            <a:off x="10425611" y="4217687"/>
            <a:ext cx="7285308" cy="925813"/>
          </a:xfrm>
          <a:prstGeom prst="rect">
            <a:avLst/>
          </a:prstGeom>
        </p:spPr>
        <p:txBody>
          <a:bodyPr lIns="0" tIns="0" rIns="0" bIns="0" rtlCol="0" anchor="t">
            <a:spAutoFit/>
          </a:bodyPr>
          <a:lstStyle/>
          <a:p>
            <a:pPr algn="ctr">
              <a:lnSpc>
                <a:spcPts val="7564"/>
              </a:lnSpc>
            </a:pPr>
            <a:r>
              <a:rPr lang="en-US" sz="5403">
                <a:solidFill>
                  <a:srgbClr val="FAFAFA"/>
                </a:solidFill>
                <a:latin typeface="Canva Sans Bold"/>
              </a:rPr>
              <a:t>6-Ziad Ahraf Essa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D6209"/>
        </a:solidFill>
        <a:effectLst/>
      </p:bgPr>
    </p:bg>
    <p:spTree>
      <p:nvGrpSpPr>
        <p:cNvPr id="1" name=""/>
        <p:cNvGrpSpPr/>
        <p:nvPr/>
      </p:nvGrpSpPr>
      <p:grpSpPr>
        <a:xfrm>
          <a:off x="0" y="0"/>
          <a:ext cx="0" cy="0"/>
          <a:chOff x="0" y="0"/>
          <a:chExt cx="0" cy="0"/>
        </a:xfrm>
      </p:grpSpPr>
      <p:sp>
        <p:nvSpPr>
          <p:cNvPr id="2" name="Freeform 2"/>
          <p:cNvSpPr/>
          <p:nvPr/>
        </p:nvSpPr>
        <p:spPr>
          <a:xfrm>
            <a:off x="4739899" y="-570261"/>
            <a:ext cx="13548101" cy="11427522"/>
          </a:xfrm>
          <a:custGeom>
            <a:avLst/>
            <a:gdLst/>
            <a:ahLst/>
            <a:cxnLst/>
            <a:rect l="l" t="t" r="r" b="b"/>
            <a:pathLst>
              <a:path w="13548101" h="11427522">
                <a:moveTo>
                  <a:pt x="0" y="0"/>
                </a:moveTo>
                <a:lnTo>
                  <a:pt x="13548101" y="0"/>
                </a:lnTo>
                <a:lnTo>
                  <a:pt x="13548101" y="11427522"/>
                </a:lnTo>
                <a:lnTo>
                  <a:pt x="0" y="11427522"/>
                </a:lnTo>
                <a:lnTo>
                  <a:pt x="0" y="0"/>
                </a:lnTo>
                <a:close/>
              </a:path>
            </a:pathLst>
          </a:custGeom>
          <a:blipFill>
            <a:blip r:embed="rId2"/>
            <a:stretch>
              <a:fillRect l="-5434"/>
            </a:stretch>
          </a:blipFill>
        </p:spPr>
        <p:txBody>
          <a:bodyPr/>
          <a:lstStyle/>
          <a:p>
            <a:endParaRPr lang="en-E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D6209"/>
        </a:solidFill>
        <a:effectLst/>
      </p:bgPr>
    </p:bg>
    <p:spTree>
      <p:nvGrpSpPr>
        <p:cNvPr id="1" name=""/>
        <p:cNvGrpSpPr/>
        <p:nvPr/>
      </p:nvGrpSpPr>
      <p:grpSpPr>
        <a:xfrm>
          <a:off x="0" y="0"/>
          <a:ext cx="0" cy="0"/>
          <a:chOff x="0" y="0"/>
          <a:chExt cx="0" cy="0"/>
        </a:xfrm>
      </p:grpSpPr>
      <p:grpSp>
        <p:nvGrpSpPr>
          <p:cNvPr id="2" name="Group 2"/>
          <p:cNvGrpSpPr/>
          <p:nvPr/>
        </p:nvGrpSpPr>
        <p:grpSpPr>
          <a:xfrm>
            <a:off x="696417" y="312728"/>
            <a:ext cx="1754660" cy="986515"/>
            <a:chOff x="0" y="0"/>
            <a:chExt cx="2339547" cy="1315353"/>
          </a:xfrm>
        </p:grpSpPr>
        <p:sp>
          <p:nvSpPr>
            <p:cNvPr id="3" name="Freeform 3"/>
            <p:cNvSpPr/>
            <p:nvPr/>
          </p:nvSpPr>
          <p:spPr>
            <a:xfrm>
              <a:off x="0" y="0"/>
              <a:ext cx="2339594" cy="1315339"/>
            </a:xfrm>
            <a:custGeom>
              <a:avLst/>
              <a:gdLst/>
              <a:ahLst/>
              <a:cxnLst/>
              <a:rect l="l" t="t" r="r" b="b"/>
              <a:pathLst>
                <a:path w="2339594" h="1315339">
                  <a:moveTo>
                    <a:pt x="0" y="0"/>
                  </a:moveTo>
                  <a:lnTo>
                    <a:pt x="2339594" y="0"/>
                  </a:lnTo>
                  <a:lnTo>
                    <a:pt x="2339594" y="1315339"/>
                  </a:lnTo>
                  <a:lnTo>
                    <a:pt x="0" y="1315339"/>
                  </a:lnTo>
                  <a:lnTo>
                    <a:pt x="0" y="0"/>
                  </a:lnTo>
                  <a:close/>
                </a:path>
              </a:pathLst>
            </a:custGeom>
            <a:blipFill>
              <a:blip r:embed="rId2"/>
              <a:stretch>
                <a:fillRect l="-4" r="-2" b="-1"/>
              </a:stretch>
            </a:blipFill>
          </p:spPr>
          <p:txBody>
            <a:bodyPr/>
            <a:lstStyle/>
            <a:p>
              <a:endParaRPr lang="en-EG"/>
            </a:p>
          </p:txBody>
        </p:sp>
      </p:grpSp>
      <p:grpSp>
        <p:nvGrpSpPr>
          <p:cNvPr id="4" name="Group 4"/>
          <p:cNvGrpSpPr/>
          <p:nvPr/>
        </p:nvGrpSpPr>
        <p:grpSpPr>
          <a:xfrm>
            <a:off x="16240674" y="135315"/>
            <a:ext cx="1341340" cy="1341340"/>
            <a:chOff x="0" y="0"/>
            <a:chExt cx="1788453" cy="1788453"/>
          </a:xfrm>
        </p:grpSpPr>
        <p:sp>
          <p:nvSpPr>
            <p:cNvPr id="5" name="Freeform 5"/>
            <p:cNvSpPr/>
            <p:nvPr/>
          </p:nvSpPr>
          <p:spPr>
            <a:xfrm>
              <a:off x="0" y="0"/>
              <a:ext cx="1788414" cy="1788414"/>
            </a:xfrm>
            <a:custGeom>
              <a:avLst/>
              <a:gdLst/>
              <a:ahLst/>
              <a:cxnLst/>
              <a:rect l="l" t="t" r="r" b="b"/>
              <a:pathLst>
                <a:path w="1788414" h="1788414">
                  <a:moveTo>
                    <a:pt x="0" y="0"/>
                  </a:moveTo>
                  <a:lnTo>
                    <a:pt x="1788414" y="0"/>
                  </a:lnTo>
                  <a:lnTo>
                    <a:pt x="1788414" y="1788414"/>
                  </a:lnTo>
                  <a:lnTo>
                    <a:pt x="0" y="1788414"/>
                  </a:lnTo>
                  <a:lnTo>
                    <a:pt x="0" y="0"/>
                  </a:lnTo>
                  <a:close/>
                </a:path>
              </a:pathLst>
            </a:custGeom>
            <a:blipFill>
              <a:blip r:embed="rId3"/>
              <a:stretch>
                <a:fillRect r="-2" b="-2"/>
              </a:stretch>
            </a:blipFill>
          </p:spPr>
          <p:txBody>
            <a:bodyPr/>
            <a:lstStyle/>
            <a:p>
              <a:endParaRPr lang="en-EG"/>
            </a:p>
          </p:txBody>
        </p:sp>
      </p:grpSp>
      <p:sp>
        <p:nvSpPr>
          <p:cNvPr id="6" name="TextBox 6"/>
          <p:cNvSpPr txBox="1"/>
          <p:nvPr/>
        </p:nvSpPr>
        <p:spPr>
          <a:xfrm>
            <a:off x="432031" y="1444605"/>
            <a:ext cx="7035569" cy="1240724"/>
          </a:xfrm>
          <a:prstGeom prst="rect">
            <a:avLst/>
          </a:prstGeom>
        </p:spPr>
        <p:txBody>
          <a:bodyPr wrap="square" lIns="0" tIns="0" rIns="0" bIns="0" rtlCol="0" anchor="t">
            <a:spAutoFit/>
          </a:bodyPr>
          <a:lstStyle/>
          <a:p>
            <a:pPr algn="ctr">
              <a:lnSpc>
                <a:spcPts val="9680"/>
              </a:lnSpc>
              <a:spcBef>
                <a:spcPct val="0"/>
              </a:spcBef>
            </a:pPr>
            <a:r>
              <a:rPr lang="en-US" sz="8000" dirty="0">
                <a:solidFill>
                  <a:srgbClr val="121212"/>
                </a:solidFill>
                <a:latin typeface="Poppins Bold"/>
              </a:rPr>
              <a:t>Introduction</a:t>
            </a:r>
          </a:p>
        </p:txBody>
      </p:sp>
      <p:sp>
        <p:nvSpPr>
          <p:cNvPr id="7" name="TextBox 7"/>
          <p:cNvSpPr txBox="1"/>
          <p:nvPr/>
        </p:nvSpPr>
        <p:spPr>
          <a:xfrm>
            <a:off x="0" y="3337108"/>
            <a:ext cx="17582014" cy="4531471"/>
          </a:xfrm>
          <a:prstGeom prst="rect">
            <a:avLst/>
          </a:prstGeom>
        </p:spPr>
        <p:txBody>
          <a:bodyPr lIns="0" tIns="0" rIns="0" bIns="0" rtlCol="0" anchor="t">
            <a:spAutoFit/>
          </a:bodyPr>
          <a:lstStyle/>
          <a:p>
            <a:pPr algn="ctr">
              <a:lnSpc>
                <a:spcPts val="9058"/>
              </a:lnSpc>
            </a:pPr>
            <a:r>
              <a:rPr lang="en-US" sz="6470">
                <a:solidFill>
                  <a:srgbClr val="FAFAFA"/>
                </a:solidFill>
                <a:latin typeface="Canva Sans"/>
              </a:rPr>
              <a:t>These two circuits are training in electronics basics that we learned </a:t>
            </a:r>
          </a:p>
          <a:p>
            <a:pPr algn="ctr">
              <a:lnSpc>
                <a:spcPts val="9058"/>
              </a:lnSpc>
            </a:pPr>
            <a:r>
              <a:rPr lang="en-US" sz="6470">
                <a:solidFill>
                  <a:srgbClr val="FAFAFA"/>
                </a:solidFill>
                <a:latin typeface="Canva Sans"/>
              </a:rPr>
              <a:t>1- A single traffic light circuit </a:t>
            </a:r>
          </a:p>
          <a:p>
            <a:pPr algn="ctr">
              <a:lnSpc>
                <a:spcPts val="9058"/>
              </a:lnSpc>
            </a:pPr>
            <a:r>
              <a:rPr lang="en-US" sz="6470">
                <a:solidFill>
                  <a:srgbClr val="FAFAFA"/>
                </a:solidFill>
                <a:latin typeface="Canva Sans"/>
              </a:rPr>
              <a:t>2- An IR module using op - Amp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D6209"/>
        </a:solidFill>
        <a:effectLst/>
      </p:bgPr>
    </p:bg>
    <p:spTree>
      <p:nvGrpSpPr>
        <p:cNvPr id="1" name=""/>
        <p:cNvGrpSpPr/>
        <p:nvPr/>
      </p:nvGrpSpPr>
      <p:grpSpPr>
        <a:xfrm>
          <a:off x="0" y="0"/>
          <a:ext cx="0" cy="0"/>
          <a:chOff x="0" y="0"/>
          <a:chExt cx="0" cy="0"/>
        </a:xfrm>
      </p:grpSpPr>
      <p:sp>
        <p:nvSpPr>
          <p:cNvPr id="2" name="Freeform 2"/>
          <p:cNvSpPr/>
          <p:nvPr/>
        </p:nvSpPr>
        <p:spPr>
          <a:xfrm rot="-5400000">
            <a:off x="6672101" y="2446940"/>
            <a:ext cx="4943799" cy="9825596"/>
          </a:xfrm>
          <a:custGeom>
            <a:avLst/>
            <a:gdLst/>
            <a:ahLst/>
            <a:cxnLst/>
            <a:rect l="l" t="t" r="r" b="b"/>
            <a:pathLst>
              <a:path w="4943799" h="9825596">
                <a:moveTo>
                  <a:pt x="0" y="0"/>
                </a:moveTo>
                <a:lnTo>
                  <a:pt x="4943798" y="0"/>
                </a:lnTo>
                <a:lnTo>
                  <a:pt x="4943798" y="9825596"/>
                </a:lnTo>
                <a:lnTo>
                  <a:pt x="0" y="9825596"/>
                </a:lnTo>
                <a:lnTo>
                  <a:pt x="0" y="0"/>
                </a:lnTo>
                <a:close/>
              </a:path>
            </a:pathLst>
          </a:custGeom>
          <a:blipFill>
            <a:blip r:embed="rId2"/>
            <a:stretch>
              <a:fillRect l="-25095" t="-3739" r="-29537"/>
            </a:stretch>
          </a:blipFill>
        </p:spPr>
        <p:txBody>
          <a:bodyPr/>
          <a:lstStyle/>
          <a:p>
            <a:endParaRPr lang="en-EG"/>
          </a:p>
        </p:txBody>
      </p:sp>
      <p:sp>
        <p:nvSpPr>
          <p:cNvPr id="3" name="TextBox 3"/>
          <p:cNvSpPr txBox="1"/>
          <p:nvPr/>
        </p:nvSpPr>
        <p:spPr>
          <a:xfrm>
            <a:off x="-894107" y="-936033"/>
            <a:ext cx="15163438" cy="2635874"/>
          </a:xfrm>
          <a:prstGeom prst="rect">
            <a:avLst/>
          </a:prstGeom>
        </p:spPr>
        <p:txBody>
          <a:bodyPr lIns="0" tIns="0" rIns="0" bIns="0" rtlCol="0" anchor="t">
            <a:spAutoFit/>
          </a:bodyPr>
          <a:lstStyle/>
          <a:p>
            <a:pPr algn="ctr">
              <a:lnSpc>
                <a:spcPts val="10640"/>
              </a:lnSpc>
            </a:pPr>
            <a:r>
              <a:rPr lang="en-US" sz="7600">
                <a:solidFill>
                  <a:srgbClr val="121212"/>
                </a:solidFill>
                <a:latin typeface="Canva Sans Bold"/>
              </a:rPr>
              <a:t> </a:t>
            </a:r>
          </a:p>
          <a:p>
            <a:pPr algn="ctr">
              <a:lnSpc>
                <a:spcPts val="10640"/>
              </a:lnSpc>
            </a:pPr>
            <a:r>
              <a:rPr lang="en-US" sz="7600">
                <a:solidFill>
                  <a:srgbClr val="121212"/>
                </a:solidFill>
                <a:latin typeface="Canva Sans Bold"/>
              </a:rPr>
              <a:t>A single traffic light circuit </a:t>
            </a:r>
          </a:p>
        </p:txBody>
      </p:sp>
      <p:sp>
        <p:nvSpPr>
          <p:cNvPr id="4" name="TextBox 4"/>
          <p:cNvSpPr txBox="1"/>
          <p:nvPr/>
        </p:nvSpPr>
        <p:spPr>
          <a:xfrm>
            <a:off x="0" y="2471510"/>
            <a:ext cx="18288000" cy="2171165"/>
          </a:xfrm>
          <a:prstGeom prst="rect">
            <a:avLst/>
          </a:prstGeom>
        </p:spPr>
        <p:txBody>
          <a:bodyPr lIns="0" tIns="0" rIns="0" bIns="0" rtlCol="0" anchor="t">
            <a:spAutoFit/>
          </a:bodyPr>
          <a:lstStyle/>
          <a:p>
            <a:pPr algn="ctr">
              <a:lnSpc>
                <a:spcPts val="5804"/>
              </a:lnSpc>
            </a:pPr>
            <a:r>
              <a:rPr lang="en-US" sz="4146">
                <a:solidFill>
                  <a:srgbClr val="FAFAFA"/>
                </a:solidFill>
                <a:latin typeface="Canva Sans"/>
              </a:rPr>
              <a:t>A single traffic light circuit uses a 555 timer for precise timing and a CD4017 for sequential light switching, allowing systematic control of </a:t>
            </a:r>
            <a:r>
              <a:rPr lang="en-US" sz="4146">
                <a:solidFill>
                  <a:srgbClr val="FF3131"/>
                </a:solidFill>
                <a:latin typeface="Canva Sans"/>
              </a:rPr>
              <a:t>red</a:t>
            </a:r>
            <a:r>
              <a:rPr lang="en-US" sz="4146">
                <a:solidFill>
                  <a:srgbClr val="FAFAFA"/>
                </a:solidFill>
                <a:latin typeface="Canva Sans"/>
              </a:rPr>
              <a:t>, </a:t>
            </a:r>
            <a:r>
              <a:rPr lang="en-US" sz="4146">
                <a:solidFill>
                  <a:srgbClr val="FFDE59"/>
                </a:solidFill>
                <a:latin typeface="Canva Sans"/>
              </a:rPr>
              <a:t>yellow</a:t>
            </a:r>
            <a:r>
              <a:rPr lang="en-US" sz="4146">
                <a:solidFill>
                  <a:srgbClr val="FAFAFA"/>
                </a:solidFill>
                <a:latin typeface="Canva Sans"/>
              </a:rPr>
              <a:t>, and </a:t>
            </a:r>
            <a:r>
              <a:rPr lang="en-US" sz="4146">
                <a:solidFill>
                  <a:srgbClr val="00BF63"/>
                </a:solidFill>
                <a:latin typeface="Canva Sans"/>
              </a:rPr>
              <a:t>green</a:t>
            </a:r>
            <a:r>
              <a:rPr lang="en-US" sz="4146">
                <a:solidFill>
                  <a:srgbClr val="FAFAFA"/>
                </a:solidFill>
                <a:latin typeface="Canva Sans"/>
              </a:rPr>
              <a:t> phases in the traffic signal.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D6209"/>
        </a:solidFill>
        <a:effectLst/>
      </p:bgPr>
    </p:bg>
    <p:spTree>
      <p:nvGrpSpPr>
        <p:cNvPr id="1" name=""/>
        <p:cNvGrpSpPr/>
        <p:nvPr/>
      </p:nvGrpSpPr>
      <p:grpSpPr>
        <a:xfrm>
          <a:off x="0" y="0"/>
          <a:ext cx="0" cy="0"/>
          <a:chOff x="0" y="0"/>
          <a:chExt cx="0" cy="0"/>
        </a:xfrm>
      </p:grpSpPr>
      <p:sp>
        <p:nvSpPr>
          <p:cNvPr id="2" name="Freeform 2"/>
          <p:cNvSpPr/>
          <p:nvPr/>
        </p:nvSpPr>
        <p:spPr>
          <a:xfrm>
            <a:off x="12262897" y="6596588"/>
            <a:ext cx="2037186" cy="2037186"/>
          </a:xfrm>
          <a:custGeom>
            <a:avLst/>
            <a:gdLst/>
            <a:ahLst/>
            <a:cxnLst/>
            <a:rect l="l" t="t" r="r" b="b"/>
            <a:pathLst>
              <a:path w="2037186" h="2037186">
                <a:moveTo>
                  <a:pt x="0" y="0"/>
                </a:moveTo>
                <a:lnTo>
                  <a:pt x="2037187" y="0"/>
                </a:lnTo>
                <a:lnTo>
                  <a:pt x="2037187" y="2037187"/>
                </a:lnTo>
                <a:lnTo>
                  <a:pt x="0" y="2037187"/>
                </a:lnTo>
                <a:lnTo>
                  <a:pt x="0" y="0"/>
                </a:lnTo>
                <a:close/>
              </a:path>
            </a:pathLst>
          </a:custGeom>
          <a:blipFill>
            <a:blip r:embed="rId2"/>
            <a:stretch>
              <a:fillRect/>
            </a:stretch>
          </a:blipFill>
        </p:spPr>
        <p:txBody>
          <a:bodyPr/>
          <a:lstStyle/>
          <a:p>
            <a:endParaRPr lang="en-EG"/>
          </a:p>
        </p:txBody>
      </p:sp>
      <p:sp>
        <p:nvSpPr>
          <p:cNvPr id="3" name="Freeform 3"/>
          <p:cNvSpPr/>
          <p:nvPr/>
        </p:nvSpPr>
        <p:spPr>
          <a:xfrm>
            <a:off x="10132012" y="4745806"/>
            <a:ext cx="2423740" cy="1615827"/>
          </a:xfrm>
          <a:custGeom>
            <a:avLst/>
            <a:gdLst/>
            <a:ahLst/>
            <a:cxnLst/>
            <a:rect l="l" t="t" r="r" b="b"/>
            <a:pathLst>
              <a:path w="2423740" h="1615827">
                <a:moveTo>
                  <a:pt x="0" y="0"/>
                </a:moveTo>
                <a:lnTo>
                  <a:pt x="2423740" y="0"/>
                </a:lnTo>
                <a:lnTo>
                  <a:pt x="2423740" y="1615827"/>
                </a:lnTo>
                <a:lnTo>
                  <a:pt x="0" y="1615827"/>
                </a:lnTo>
                <a:lnTo>
                  <a:pt x="0" y="0"/>
                </a:lnTo>
                <a:close/>
              </a:path>
            </a:pathLst>
          </a:custGeom>
          <a:blipFill>
            <a:blip r:embed="rId3"/>
            <a:stretch>
              <a:fillRect/>
            </a:stretch>
          </a:blipFill>
        </p:spPr>
        <p:txBody>
          <a:bodyPr/>
          <a:lstStyle/>
          <a:p>
            <a:endParaRPr lang="en-EG"/>
          </a:p>
        </p:txBody>
      </p:sp>
      <p:sp>
        <p:nvSpPr>
          <p:cNvPr id="4" name="Freeform 4"/>
          <p:cNvSpPr/>
          <p:nvPr/>
        </p:nvSpPr>
        <p:spPr>
          <a:xfrm>
            <a:off x="14765552" y="4280375"/>
            <a:ext cx="2645979" cy="2153147"/>
          </a:xfrm>
          <a:custGeom>
            <a:avLst/>
            <a:gdLst/>
            <a:ahLst/>
            <a:cxnLst/>
            <a:rect l="l" t="t" r="r" b="b"/>
            <a:pathLst>
              <a:path w="2645979" h="2153147">
                <a:moveTo>
                  <a:pt x="0" y="0"/>
                </a:moveTo>
                <a:lnTo>
                  <a:pt x="2645979" y="0"/>
                </a:lnTo>
                <a:lnTo>
                  <a:pt x="2645979" y="2153147"/>
                </a:lnTo>
                <a:lnTo>
                  <a:pt x="0" y="2153147"/>
                </a:lnTo>
                <a:lnTo>
                  <a:pt x="0" y="0"/>
                </a:lnTo>
                <a:close/>
              </a:path>
            </a:pathLst>
          </a:custGeom>
          <a:blipFill>
            <a:blip r:embed="rId4"/>
            <a:stretch>
              <a:fillRect/>
            </a:stretch>
          </a:blipFill>
        </p:spPr>
        <p:txBody>
          <a:bodyPr/>
          <a:lstStyle/>
          <a:p>
            <a:endParaRPr lang="en-EG"/>
          </a:p>
        </p:txBody>
      </p:sp>
      <p:sp>
        <p:nvSpPr>
          <p:cNvPr id="5" name="Freeform 5"/>
          <p:cNvSpPr/>
          <p:nvPr/>
        </p:nvSpPr>
        <p:spPr>
          <a:xfrm>
            <a:off x="10316055" y="1808477"/>
            <a:ext cx="2252515" cy="2350768"/>
          </a:xfrm>
          <a:custGeom>
            <a:avLst/>
            <a:gdLst/>
            <a:ahLst/>
            <a:cxnLst/>
            <a:rect l="l" t="t" r="r" b="b"/>
            <a:pathLst>
              <a:path w="2252515" h="2350768">
                <a:moveTo>
                  <a:pt x="0" y="0"/>
                </a:moveTo>
                <a:lnTo>
                  <a:pt x="2252515" y="0"/>
                </a:lnTo>
                <a:lnTo>
                  <a:pt x="2252515" y="2350768"/>
                </a:lnTo>
                <a:lnTo>
                  <a:pt x="0" y="2350768"/>
                </a:lnTo>
                <a:lnTo>
                  <a:pt x="0" y="0"/>
                </a:lnTo>
                <a:close/>
              </a:path>
            </a:pathLst>
          </a:custGeom>
          <a:blipFill>
            <a:blip r:embed="rId5"/>
            <a:stretch>
              <a:fillRect r="-4361"/>
            </a:stretch>
          </a:blipFill>
        </p:spPr>
        <p:txBody>
          <a:bodyPr/>
          <a:lstStyle/>
          <a:p>
            <a:endParaRPr lang="en-EG"/>
          </a:p>
        </p:txBody>
      </p:sp>
      <p:sp>
        <p:nvSpPr>
          <p:cNvPr id="6" name="Freeform 6"/>
          <p:cNvSpPr/>
          <p:nvPr/>
        </p:nvSpPr>
        <p:spPr>
          <a:xfrm>
            <a:off x="14621039" y="1985400"/>
            <a:ext cx="2638261" cy="1978695"/>
          </a:xfrm>
          <a:custGeom>
            <a:avLst/>
            <a:gdLst/>
            <a:ahLst/>
            <a:cxnLst/>
            <a:rect l="l" t="t" r="r" b="b"/>
            <a:pathLst>
              <a:path w="2638261" h="1978695">
                <a:moveTo>
                  <a:pt x="0" y="0"/>
                </a:moveTo>
                <a:lnTo>
                  <a:pt x="2638261" y="0"/>
                </a:lnTo>
                <a:lnTo>
                  <a:pt x="2638261" y="1978695"/>
                </a:lnTo>
                <a:lnTo>
                  <a:pt x="0" y="1978695"/>
                </a:lnTo>
                <a:lnTo>
                  <a:pt x="0" y="0"/>
                </a:lnTo>
                <a:close/>
              </a:path>
            </a:pathLst>
          </a:custGeom>
          <a:blipFill>
            <a:blip r:embed="rId6"/>
            <a:stretch>
              <a:fillRect/>
            </a:stretch>
          </a:blipFill>
        </p:spPr>
        <p:txBody>
          <a:bodyPr/>
          <a:lstStyle/>
          <a:p>
            <a:endParaRPr lang="en-EG"/>
          </a:p>
        </p:txBody>
      </p:sp>
      <p:sp>
        <p:nvSpPr>
          <p:cNvPr id="7" name="TextBox 7"/>
          <p:cNvSpPr txBox="1"/>
          <p:nvPr/>
        </p:nvSpPr>
        <p:spPr>
          <a:xfrm>
            <a:off x="1118711" y="-220740"/>
            <a:ext cx="16050578" cy="1339508"/>
          </a:xfrm>
          <a:prstGeom prst="rect">
            <a:avLst/>
          </a:prstGeom>
        </p:spPr>
        <p:txBody>
          <a:bodyPr lIns="0" tIns="0" rIns="0" bIns="0" rtlCol="0" anchor="t">
            <a:spAutoFit/>
          </a:bodyPr>
          <a:lstStyle/>
          <a:p>
            <a:pPr algn="ctr">
              <a:lnSpc>
                <a:spcPts val="10911"/>
              </a:lnSpc>
            </a:pPr>
            <a:r>
              <a:rPr lang="en-US" sz="7793">
                <a:solidFill>
                  <a:srgbClr val="121212"/>
                </a:solidFill>
                <a:latin typeface="Canva Sans Bold"/>
              </a:rPr>
              <a:t>Circuit components </a:t>
            </a:r>
          </a:p>
        </p:txBody>
      </p:sp>
      <p:sp>
        <p:nvSpPr>
          <p:cNvPr id="8" name="TextBox 8"/>
          <p:cNvSpPr txBox="1"/>
          <p:nvPr/>
        </p:nvSpPr>
        <p:spPr>
          <a:xfrm>
            <a:off x="211187" y="1376388"/>
            <a:ext cx="5118795" cy="928569"/>
          </a:xfrm>
          <a:prstGeom prst="rect">
            <a:avLst/>
          </a:prstGeom>
        </p:spPr>
        <p:txBody>
          <a:bodyPr lIns="0" tIns="0" rIns="0" bIns="0" rtlCol="0" anchor="t">
            <a:spAutoFit/>
          </a:bodyPr>
          <a:lstStyle/>
          <a:p>
            <a:pPr algn="ctr">
              <a:lnSpc>
                <a:spcPts val="7619"/>
              </a:lnSpc>
            </a:pPr>
            <a:r>
              <a:rPr lang="en-US" sz="5442">
                <a:solidFill>
                  <a:srgbClr val="FAFAFA"/>
                </a:solidFill>
                <a:latin typeface="Canva Sans Bold"/>
              </a:rPr>
              <a:t>1- A  timer 555  </a:t>
            </a:r>
          </a:p>
        </p:txBody>
      </p:sp>
      <p:sp>
        <p:nvSpPr>
          <p:cNvPr id="9" name="TextBox 9"/>
          <p:cNvSpPr txBox="1"/>
          <p:nvPr/>
        </p:nvSpPr>
        <p:spPr>
          <a:xfrm>
            <a:off x="0" y="2463096"/>
            <a:ext cx="6573169" cy="928569"/>
          </a:xfrm>
          <a:prstGeom prst="rect">
            <a:avLst/>
          </a:prstGeom>
        </p:spPr>
        <p:txBody>
          <a:bodyPr lIns="0" tIns="0" rIns="0" bIns="0" rtlCol="0" anchor="t">
            <a:spAutoFit/>
          </a:bodyPr>
          <a:lstStyle/>
          <a:p>
            <a:pPr algn="ctr">
              <a:lnSpc>
                <a:spcPts val="7619"/>
              </a:lnSpc>
            </a:pPr>
            <a:r>
              <a:rPr lang="en-US" sz="5442">
                <a:solidFill>
                  <a:srgbClr val="FAFAFA"/>
                </a:solidFill>
                <a:latin typeface="Canva Sans Bold"/>
              </a:rPr>
              <a:t>2- A 4017 counter </a:t>
            </a:r>
          </a:p>
        </p:txBody>
      </p:sp>
      <p:sp>
        <p:nvSpPr>
          <p:cNvPr id="10" name="TextBox 10"/>
          <p:cNvSpPr txBox="1"/>
          <p:nvPr/>
        </p:nvSpPr>
        <p:spPr>
          <a:xfrm>
            <a:off x="211187" y="4636510"/>
            <a:ext cx="7349075" cy="928569"/>
          </a:xfrm>
          <a:prstGeom prst="rect">
            <a:avLst/>
          </a:prstGeom>
        </p:spPr>
        <p:txBody>
          <a:bodyPr lIns="0" tIns="0" rIns="0" bIns="0" rtlCol="0" anchor="t">
            <a:spAutoFit/>
          </a:bodyPr>
          <a:lstStyle/>
          <a:p>
            <a:pPr algn="ctr">
              <a:lnSpc>
                <a:spcPts val="7619"/>
              </a:lnSpc>
            </a:pPr>
            <a:r>
              <a:rPr lang="en-US" sz="5442">
                <a:solidFill>
                  <a:srgbClr val="FAFAFA"/>
                </a:solidFill>
                <a:latin typeface="Canva Sans Bold"/>
              </a:rPr>
              <a:t>4- (6) 1N4148 Diodes: </a:t>
            </a:r>
          </a:p>
        </p:txBody>
      </p:sp>
      <p:sp>
        <p:nvSpPr>
          <p:cNvPr id="11" name="TextBox 11"/>
          <p:cNvSpPr txBox="1"/>
          <p:nvPr/>
        </p:nvSpPr>
        <p:spPr>
          <a:xfrm>
            <a:off x="280635" y="5723218"/>
            <a:ext cx="9168165" cy="928569"/>
          </a:xfrm>
          <a:prstGeom prst="rect">
            <a:avLst/>
          </a:prstGeom>
        </p:spPr>
        <p:txBody>
          <a:bodyPr wrap="square" lIns="0" tIns="0" rIns="0" bIns="0" rtlCol="0" anchor="t">
            <a:spAutoFit/>
          </a:bodyPr>
          <a:lstStyle/>
          <a:p>
            <a:pPr marL="0" lvl="0" indent="0" algn="ctr">
              <a:lnSpc>
                <a:spcPts val="7619"/>
              </a:lnSpc>
              <a:spcBef>
                <a:spcPct val="0"/>
              </a:spcBef>
            </a:pPr>
            <a:r>
              <a:rPr lang="en-US" sz="5442" u="none" strike="noStrike" dirty="0">
                <a:solidFill>
                  <a:srgbClr val="FAFAFA"/>
                </a:solidFill>
                <a:latin typeface="Canva Sans Bold"/>
              </a:rPr>
              <a:t>5- 3 </a:t>
            </a:r>
            <a:r>
              <a:rPr lang="en-US" sz="5442" u="none" strike="noStrike" dirty="0" err="1">
                <a:solidFill>
                  <a:srgbClr val="FAFAFA"/>
                </a:solidFill>
                <a:latin typeface="Canva Sans Bold"/>
              </a:rPr>
              <a:t>leds</a:t>
            </a:r>
            <a:r>
              <a:rPr lang="en-US" sz="5442" u="none" strike="noStrike" dirty="0">
                <a:solidFill>
                  <a:srgbClr val="FAFAFA"/>
                </a:solidFill>
                <a:latin typeface="Canva Sans Bold"/>
              </a:rPr>
              <a:t> (</a:t>
            </a:r>
            <a:r>
              <a:rPr lang="en-US" sz="5442" u="none" strike="noStrike" dirty="0" err="1">
                <a:solidFill>
                  <a:srgbClr val="FF3131"/>
                </a:solidFill>
                <a:latin typeface="Canva Sans Bold"/>
              </a:rPr>
              <a:t>red</a:t>
            </a:r>
            <a:r>
              <a:rPr lang="en-US" sz="5442" u="none" strike="noStrike" dirty="0" err="1">
                <a:solidFill>
                  <a:srgbClr val="FAFAFA"/>
                </a:solidFill>
                <a:latin typeface="Canva Sans Bold"/>
              </a:rPr>
              <a:t>,</a:t>
            </a:r>
            <a:r>
              <a:rPr lang="en-US" sz="5442" u="none" strike="noStrike" dirty="0" err="1">
                <a:solidFill>
                  <a:srgbClr val="00BF63"/>
                </a:solidFill>
                <a:latin typeface="Canva Sans Bold"/>
              </a:rPr>
              <a:t>green</a:t>
            </a:r>
            <a:r>
              <a:rPr lang="en-US" sz="5442" u="none" strike="noStrike" dirty="0" err="1">
                <a:solidFill>
                  <a:srgbClr val="FAFAFA"/>
                </a:solidFill>
                <a:latin typeface="Canva Sans Bold"/>
              </a:rPr>
              <a:t>,</a:t>
            </a:r>
            <a:r>
              <a:rPr lang="en-US" sz="5442" u="none" strike="noStrike" dirty="0" err="1">
                <a:solidFill>
                  <a:srgbClr val="FFDE59"/>
                </a:solidFill>
                <a:latin typeface="Canva Sans Bold"/>
              </a:rPr>
              <a:t>yellow</a:t>
            </a:r>
            <a:r>
              <a:rPr lang="en-US" sz="5442" u="none" strike="noStrike" dirty="0">
                <a:solidFill>
                  <a:srgbClr val="FAFAFA"/>
                </a:solidFill>
                <a:latin typeface="Canva Sans Bold"/>
              </a:rPr>
              <a:t>)</a:t>
            </a:r>
          </a:p>
        </p:txBody>
      </p:sp>
      <p:sp>
        <p:nvSpPr>
          <p:cNvPr id="12" name="TextBox 12"/>
          <p:cNvSpPr txBox="1"/>
          <p:nvPr/>
        </p:nvSpPr>
        <p:spPr>
          <a:xfrm>
            <a:off x="211187" y="3549803"/>
            <a:ext cx="6719046" cy="928569"/>
          </a:xfrm>
          <a:prstGeom prst="rect">
            <a:avLst/>
          </a:prstGeom>
        </p:spPr>
        <p:txBody>
          <a:bodyPr lIns="0" tIns="0" rIns="0" bIns="0" rtlCol="0" anchor="t">
            <a:spAutoFit/>
          </a:bodyPr>
          <a:lstStyle/>
          <a:p>
            <a:pPr algn="ctr">
              <a:lnSpc>
                <a:spcPts val="7619"/>
              </a:lnSpc>
            </a:pPr>
            <a:r>
              <a:rPr lang="en-US" sz="5442">
                <a:solidFill>
                  <a:srgbClr val="FAFAFA"/>
                </a:solidFill>
                <a:latin typeface="Canva Sans Bold"/>
              </a:rPr>
              <a:t>3- A 10uF capacitor</a:t>
            </a:r>
          </a:p>
        </p:txBody>
      </p:sp>
      <p:sp>
        <p:nvSpPr>
          <p:cNvPr id="13" name="TextBox 13"/>
          <p:cNvSpPr txBox="1"/>
          <p:nvPr/>
        </p:nvSpPr>
        <p:spPr>
          <a:xfrm>
            <a:off x="211187" y="6809925"/>
            <a:ext cx="4477763" cy="928569"/>
          </a:xfrm>
          <a:prstGeom prst="rect">
            <a:avLst/>
          </a:prstGeom>
        </p:spPr>
        <p:txBody>
          <a:bodyPr lIns="0" tIns="0" rIns="0" bIns="0" rtlCol="0" anchor="t">
            <a:spAutoFit/>
          </a:bodyPr>
          <a:lstStyle/>
          <a:p>
            <a:pPr algn="ctr">
              <a:lnSpc>
                <a:spcPts val="7619"/>
              </a:lnSpc>
            </a:pPr>
            <a:r>
              <a:rPr lang="en-US" sz="5442">
                <a:solidFill>
                  <a:srgbClr val="FAFAFA"/>
                </a:solidFill>
                <a:latin typeface="Canva Sans Bold"/>
              </a:rPr>
              <a:t>6- Battery 9v</a:t>
            </a:r>
          </a:p>
        </p:txBody>
      </p:sp>
      <p:sp>
        <p:nvSpPr>
          <p:cNvPr id="14" name="TextBox 14"/>
          <p:cNvSpPr txBox="1"/>
          <p:nvPr/>
        </p:nvSpPr>
        <p:spPr>
          <a:xfrm>
            <a:off x="280635" y="7900419"/>
            <a:ext cx="10463698" cy="928569"/>
          </a:xfrm>
          <a:prstGeom prst="rect">
            <a:avLst/>
          </a:prstGeom>
        </p:spPr>
        <p:txBody>
          <a:bodyPr lIns="0" tIns="0" rIns="0" bIns="0" rtlCol="0" anchor="t">
            <a:spAutoFit/>
          </a:bodyPr>
          <a:lstStyle/>
          <a:p>
            <a:pPr algn="ctr">
              <a:lnSpc>
                <a:spcPts val="7619"/>
              </a:lnSpc>
            </a:pPr>
            <a:r>
              <a:rPr lang="en-US" sz="5442">
                <a:solidFill>
                  <a:srgbClr val="FAFAFA"/>
                </a:solidFill>
                <a:latin typeface="Canva Sans Bold"/>
              </a:rPr>
              <a:t>7- 6 Resistors (220 , 10k , 100k)</a:t>
            </a:r>
          </a:p>
        </p:txBody>
      </p:sp>
      <p:sp>
        <p:nvSpPr>
          <p:cNvPr id="15" name="TextBox 15"/>
          <p:cNvSpPr txBox="1"/>
          <p:nvPr/>
        </p:nvSpPr>
        <p:spPr>
          <a:xfrm>
            <a:off x="1793958" y="5496569"/>
            <a:ext cx="5311155"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Bold"/>
              </a:rPr>
              <a:t>current flow in one direction</a:t>
            </a:r>
          </a:p>
        </p:txBody>
      </p:sp>
      <p:sp>
        <p:nvSpPr>
          <p:cNvPr id="16" name="TextBox 16"/>
          <p:cNvSpPr txBox="1"/>
          <p:nvPr/>
        </p:nvSpPr>
        <p:spPr>
          <a:xfrm>
            <a:off x="5325383" y="1607310"/>
            <a:ext cx="3209702" cy="5143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Canva Sans Bold"/>
              </a:rPr>
              <a:t>(pulse generator)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D6209"/>
        </a:solidFill>
        <a:effectLst/>
      </p:bgPr>
    </p:bg>
    <p:spTree>
      <p:nvGrpSpPr>
        <p:cNvPr id="1" name=""/>
        <p:cNvGrpSpPr/>
        <p:nvPr/>
      </p:nvGrpSpPr>
      <p:grpSpPr>
        <a:xfrm>
          <a:off x="0" y="0"/>
          <a:ext cx="0" cy="0"/>
          <a:chOff x="0" y="0"/>
          <a:chExt cx="0" cy="0"/>
        </a:xfrm>
      </p:grpSpPr>
      <p:sp>
        <p:nvSpPr>
          <p:cNvPr id="2" name="TextBox 2"/>
          <p:cNvSpPr txBox="1"/>
          <p:nvPr/>
        </p:nvSpPr>
        <p:spPr>
          <a:xfrm>
            <a:off x="0" y="1667274"/>
            <a:ext cx="18288000" cy="8424744"/>
          </a:xfrm>
          <a:prstGeom prst="rect">
            <a:avLst/>
          </a:prstGeom>
        </p:spPr>
        <p:txBody>
          <a:bodyPr lIns="0" tIns="0" rIns="0" bIns="0" rtlCol="0" anchor="t">
            <a:spAutoFit/>
          </a:bodyPr>
          <a:lstStyle/>
          <a:p>
            <a:pPr marL="1174962" lvl="1" indent="-587481">
              <a:lnSpc>
                <a:spcPts val="7619"/>
              </a:lnSpc>
              <a:buFont typeface="Arial"/>
              <a:buChar char="•"/>
            </a:pPr>
            <a:r>
              <a:rPr lang="en-US" sz="5442">
                <a:solidFill>
                  <a:srgbClr val="FAFAFA"/>
                </a:solidFill>
                <a:latin typeface="Canva Sans Bold"/>
              </a:rPr>
              <a:t>Counter recieves pulses generated by timer and sequentially activates its pins which are connected to our leds in the order in which a </a:t>
            </a:r>
          </a:p>
          <a:p>
            <a:pPr>
              <a:lnSpc>
                <a:spcPts val="7619"/>
              </a:lnSpc>
            </a:pPr>
            <a:r>
              <a:rPr lang="en-US" sz="5442">
                <a:solidFill>
                  <a:srgbClr val="FAFAFA"/>
                </a:solidFill>
                <a:latin typeface="Canva Sans Bold"/>
              </a:rPr>
              <a:t>       traffic light works.</a:t>
            </a:r>
          </a:p>
          <a:p>
            <a:pPr marL="1174962" lvl="1" indent="-587481">
              <a:lnSpc>
                <a:spcPts val="13605"/>
              </a:lnSpc>
              <a:buFont typeface="Arial"/>
              <a:buChar char="•"/>
            </a:pPr>
            <a:r>
              <a:rPr lang="en-US" sz="5442">
                <a:solidFill>
                  <a:srgbClr val="FAFAFA"/>
                </a:solidFill>
                <a:latin typeface="Canva Sans Bold"/>
              </a:rPr>
              <a:t>Each led has number of clocks to light up through.</a:t>
            </a:r>
          </a:p>
          <a:p>
            <a:pPr marL="1174962" lvl="1" indent="-587481">
              <a:lnSpc>
                <a:spcPts val="7619"/>
              </a:lnSpc>
              <a:buFont typeface="Arial"/>
              <a:buChar char="•"/>
            </a:pPr>
            <a:r>
              <a:rPr lang="en-US" sz="5442">
                <a:solidFill>
                  <a:srgbClr val="FAFAFA"/>
                </a:solidFill>
                <a:latin typeface="Canva Sans Bold"/>
              </a:rPr>
              <a:t>We control led lighting time by controlling pulses:</a:t>
            </a:r>
          </a:p>
          <a:p>
            <a:pPr algn="ctr">
              <a:lnSpc>
                <a:spcPts val="7619"/>
              </a:lnSpc>
            </a:pPr>
            <a:r>
              <a:rPr lang="en-US" sz="5442">
                <a:solidFill>
                  <a:srgbClr val="FAFAFA"/>
                </a:solidFill>
                <a:latin typeface="Canva Sans Bold"/>
              </a:rPr>
              <a:t>T=0.694(R1+2R2)C </a:t>
            </a:r>
          </a:p>
          <a:p>
            <a:pPr algn="ctr">
              <a:lnSpc>
                <a:spcPts val="7619"/>
              </a:lnSpc>
            </a:pPr>
            <a:r>
              <a:rPr lang="en-US" sz="5442">
                <a:solidFill>
                  <a:srgbClr val="121212"/>
                </a:solidFill>
                <a:latin typeface="Canva Sans Bold"/>
              </a:rPr>
              <a:t>T=0.694(10k+2*100k)*10uF=1.45 S</a:t>
            </a:r>
          </a:p>
        </p:txBody>
      </p:sp>
      <p:sp>
        <p:nvSpPr>
          <p:cNvPr id="3" name="TextBox 3"/>
          <p:cNvSpPr txBox="1"/>
          <p:nvPr/>
        </p:nvSpPr>
        <p:spPr>
          <a:xfrm>
            <a:off x="529690" y="436391"/>
            <a:ext cx="3961656" cy="1335658"/>
          </a:xfrm>
          <a:prstGeom prst="rect">
            <a:avLst/>
          </a:prstGeom>
        </p:spPr>
        <p:txBody>
          <a:bodyPr lIns="0" tIns="0" rIns="0" bIns="0" rtlCol="0" anchor="t">
            <a:spAutoFit/>
          </a:bodyPr>
          <a:lstStyle/>
          <a:p>
            <a:pPr algn="ctr">
              <a:lnSpc>
                <a:spcPts val="10906"/>
              </a:lnSpc>
              <a:spcBef>
                <a:spcPct val="0"/>
              </a:spcBef>
            </a:pPr>
            <a:r>
              <a:rPr lang="en-US" sz="7790">
                <a:solidFill>
                  <a:srgbClr val="121212"/>
                </a:solidFill>
                <a:latin typeface="Canva Sans Bold"/>
              </a:rPr>
              <a:t>Working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D6209"/>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2472" b="6236"/>
          <a:stretch>
            <a:fillRect/>
          </a:stretch>
        </p:blipFill>
        <p:spPr>
          <a:xfrm>
            <a:off x="1662545" y="2708758"/>
            <a:ext cx="14962909" cy="6689990"/>
          </a:xfrm>
          <a:prstGeom prst="rect">
            <a:avLst/>
          </a:prstGeom>
        </p:spPr>
      </p:pic>
      <p:sp>
        <p:nvSpPr>
          <p:cNvPr id="3" name="TextBox 3"/>
          <p:cNvSpPr txBox="1"/>
          <p:nvPr/>
        </p:nvSpPr>
        <p:spPr>
          <a:xfrm>
            <a:off x="-894107" y="-936033"/>
            <a:ext cx="15163438" cy="2635874"/>
          </a:xfrm>
          <a:prstGeom prst="rect">
            <a:avLst/>
          </a:prstGeom>
        </p:spPr>
        <p:txBody>
          <a:bodyPr lIns="0" tIns="0" rIns="0" bIns="0" rtlCol="0" anchor="t">
            <a:spAutoFit/>
          </a:bodyPr>
          <a:lstStyle/>
          <a:p>
            <a:pPr algn="ctr">
              <a:lnSpc>
                <a:spcPts val="10640"/>
              </a:lnSpc>
            </a:pPr>
            <a:r>
              <a:rPr lang="en-US" sz="7600">
                <a:solidFill>
                  <a:srgbClr val="121212"/>
                </a:solidFill>
                <a:latin typeface="Canva Sans Bold"/>
              </a:rPr>
              <a:t> </a:t>
            </a:r>
          </a:p>
          <a:p>
            <a:pPr algn="ctr">
              <a:lnSpc>
                <a:spcPts val="10640"/>
              </a:lnSpc>
            </a:pPr>
            <a:r>
              <a:rPr lang="en-US" sz="7600">
                <a:solidFill>
                  <a:srgbClr val="121212"/>
                </a:solidFill>
                <a:latin typeface="Canva Sans Bold"/>
              </a:rPr>
              <a:t>A single traffic light circuit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D6209"/>
        </a:solidFill>
        <a:effectLst/>
      </p:bgPr>
    </p:bg>
    <p:spTree>
      <p:nvGrpSpPr>
        <p:cNvPr id="1" name=""/>
        <p:cNvGrpSpPr/>
        <p:nvPr/>
      </p:nvGrpSpPr>
      <p:grpSpPr>
        <a:xfrm>
          <a:off x="0" y="0"/>
          <a:ext cx="0" cy="0"/>
          <a:chOff x="0" y="0"/>
          <a:chExt cx="0" cy="0"/>
        </a:xfrm>
      </p:grpSpPr>
      <p:sp>
        <p:nvSpPr>
          <p:cNvPr id="2" name="Freeform 2"/>
          <p:cNvSpPr/>
          <p:nvPr/>
        </p:nvSpPr>
        <p:spPr>
          <a:xfrm>
            <a:off x="192720" y="1907458"/>
            <a:ext cx="7772196" cy="6472084"/>
          </a:xfrm>
          <a:custGeom>
            <a:avLst/>
            <a:gdLst/>
            <a:ahLst/>
            <a:cxnLst/>
            <a:rect l="l" t="t" r="r" b="b"/>
            <a:pathLst>
              <a:path w="7772196" h="6472084">
                <a:moveTo>
                  <a:pt x="0" y="0"/>
                </a:moveTo>
                <a:lnTo>
                  <a:pt x="7772195" y="0"/>
                </a:lnTo>
                <a:lnTo>
                  <a:pt x="7772195" y="6472084"/>
                </a:lnTo>
                <a:lnTo>
                  <a:pt x="0" y="6472084"/>
                </a:lnTo>
                <a:lnTo>
                  <a:pt x="0" y="0"/>
                </a:lnTo>
                <a:close/>
              </a:path>
            </a:pathLst>
          </a:custGeom>
          <a:blipFill>
            <a:blip r:embed="rId2"/>
            <a:stretch>
              <a:fillRect l="-11029"/>
            </a:stretch>
          </a:blipFill>
        </p:spPr>
        <p:txBody>
          <a:bodyPr/>
          <a:lstStyle/>
          <a:p>
            <a:endParaRPr lang="en-EG"/>
          </a:p>
        </p:txBody>
      </p:sp>
      <p:sp>
        <p:nvSpPr>
          <p:cNvPr id="3" name="TextBox 3"/>
          <p:cNvSpPr txBox="1"/>
          <p:nvPr/>
        </p:nvSpPr>
        <p:spPr>
          <a:xfrm>
            <a:off x="5414778" y="-1208434"/>
            <a:ext cx="15163438" cy="2884799"/>
          </a:xfrm>
          <a:prstGeom prst="rect">
            <a:avLst/>
          </a:prstGeom>
        </p:spPr>
        <p:txBody>
          <a:bodyPr lIns="0" tIns="0" rIns="0" bIns="0" rtlCol="0" anchor="t">
            <a:spAutoFit/>
          </a:bodyPr>
          <a:lstStyle/>
          <a:p>
            <a:pPr algn="ctr">
              <a:lnSpc>
                <a:spcPts val="11620"/>
              </a:lnSpc>
            </a:pPr>
            <a:r>
              <a:rPr lang="en-US" sz="8300">
                <a:solidFill>
                  <a:srgbClr val="FAFAFA"/>
                </a:solidFill>
                <a:latin typeface="Canva Sans Bold"/>
              </a:rPr>
              <a:t> </a:t>
            </a:r>
          </a:p>
          <a:p>
            <a:pPr algn="ctr">
              <a:lnSpc>
                <a:spcPts val="11620"/>
              </a:lnSpc>
            </a:pPr>
            <a:r>
              <a:rPr lang="en-US" sz="8300">
                <a:solidFill>
                  <a:srgbClr val="FAFAFA"/>
                </a:solidFill>
                <a:latin typeface="Canva Sans Bold"/>
              </a:rPr>
              <a:t> </a:t>
            </a:r>
            <a:r>
              <a:rPr lang="en-US" sz="8300">
                <a:solidFill>
                  <a:srgbClr val="121212"/>
                </a:solidFill>
                <a:latin typeface="Canva Sans Bold"/>
              </a:rPr>
              <a:t>IR sensor module</a:t>
            </a:r>
          </a:p>
        </p:txBody>
      </p:sp>
      <p:sp>
        <p:nvSpPr>
          <p:cNvPr id="4" name="TextBox 4"/>
          <p:cNvSpPr txBox="1"/>
          <p:nvPr/>
        </p:nvSpPr>
        <p:spPr>
          <a:xfrm>
            <a:off x="7964915" y="2471510"/>
            <a:ext cx="10323085" cy="4483200"/>
          </a:xfrm>
          <a:prstGeom prst="rect">
            <a:avLst/>
          </a:prstGeom>
        </p:spPr>
        <p:txBody>
          <a:bodyPr lIns="0" tIns="0" rIns="0" bIns="0" rtlCol="0" anchor="t">
            <a:spAutoFit/>
          </a:bodyPr>
          <a:lstStyle/>
          <a:p>
            <a:pPr algn="ctr">
              <a:lnSpc>
                <a:spcPts val="5944"/>
              </a:lnSpc>
            </a:pPr>
            <a:r>
              <a:rPr lang="en-US" sz="4246">
                <a:solidFill>
                  <a:srgbClr val="FAFAFA"/>
                </a:solidFill>
                <a:latin typeface="Canva Sans"/>
              </a:rPr>
              <a:t>An IR sensor module integrates a transmitter for sending controlled infrared signals and a receiver for detecting incoming signals, enabling applications such as remote controls and object detection.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D6209"/>
        </a:solidFill>
        <a:effectLst/>
      </p:bgPr>
    </p:bg>
    <p:spTree>
      <p:nvGrpSpPr>
        <p:cNvPr id="1" name=""/>
        <p:cNvGrpSpPr/>
        <p:nvPr/>
      </p:nvGrpSpPr>
      <p:grpSpPr>
        <a:xfrm>
          <a:off x="0" y="0"/>
          <a:ext cx="0" cy="0"/>
          <a:chOff x="0" y="0"/>
          <a:chExt cx="0" cy="0"/>
        </a:xfrm>
      </p:grpSpPr>
      <p:sp>
        <p:nvSpPr>
          <p:cNvPr id="2" name="Freeform 2"/>
          <p:cNvSpPr/>
          <p:nvPr/>
        </p:nvSpPr>
        <p:spPr>
          <a:xfrm>
            <a:off x="14284851" y="3132007"/>
            <a:ext cx="2645979" cy="2153147"/>
          </a:xfrm>
          <a:custGeom>
            <a:avLst/>
            <a:gdLst/>
            <a:ahLst/>
            <a:cxnLst/>
            <a:rect l="l" t="t" r="r" b="b"/>
            <a:pathLst>
              <a:path w="2645979" h="2153147">
                <a:moveTo>
                  <a:pt x="0" y="0"/>
                </a:moveTo>
                <a:lnTo>
                  <a:pt x="2645978" y="0"/>
                </a:lnTo>
                <a:lnTo>
                  <a:pt x="2645978" y="2153147"/>
                </a:lnTo>
                <a:lnTo>
                  <a:pt x="0" y="2153147"/>
                </a:lnTo>
                <a:lnTo>
                  <a:pt x="0" y="0"/>
                </a:lnTo>
                <a:close/>
              </a:path>
            </a:pathLst>
          </a:custGeom>
          <a:blipFill>
            <a:blip r:embed="rId2"/>
            <a:stretch>
              <a:fillRect/>
            </a:stretch>
          </a:blipFill>
        </p:spPr>
        <p:txBody>
          <a:bodyPr/>
          <a:lstStyle/>
          <a:p>
            <a:endParaRPr lang="en-EG"/>
          </a:p>
        </p:txBody>
      </p:sp>
      <p:sp>
        <p:nvSpPr>
          <p:cNvPr id="3" name="Freeform 3"/>
          <p:cNvSpPr/>
          <p:nvPr/>
        </p:nvSpPr>
        <p:spPr>
          <a:xfrm>
            <a:off x="10316055" y="4208581"/>
            <a:ext cx="4306104" cy="4306104"/>
          </a:xfrm>
          <a:custGeom>
            <a:avLst/>
            <a:gdLst/>
            <a:ahLst/>
            <a:cxnLst/>
            <a:rect l="l" t="t" r="r" b="b"/>
            <a:pathLst>
              <a:path w="4306104" h="4306104">
                <a:moveTo>
                  <a:pt x="0" y="0"/>
                </a:moveTo>
                <a:lnTo>
                  <a:pt x="4306104" y="0"/>
                </a:lnTo>
                <a:lnTo>
                  <a:pt x="4306104" y="4306104"/>
                </a:lnTo>
                <a:lnTo>
                  <a:pt x="0" y="4306104"/>
                </a:lnTo>
                <a:lnTo>
                  <a:pt x="0" y="0"/>
                </a:lnTo>
                <a:close/>
              </a:path>
            </a:pathLst>
          </a:custGeom>
          <a:blipFill>
            <a:blip r:embed="rId3"/>
            <a:stretch>
              <a:fillRect/>
            </a:stretch>
          </a:blipFill>
        </p:spPr>
        <p:txBody>
          <a:bodyPr/>
          <a:lstStyle/>
          <a:p>
            <a:endParaRPr lang="en-EG"/>
          </a:p>
        </p:txBody>
      </p:sp>
      <p:sp>
        <p:nvSpPr>
          <p:cNvPr id="4" name="Freeform 4"/>
          <p:cNvSpPr/>
          <p:nvPr/>
        </p:nvSpPr>
        <p:spPr>
          <a:xfrm>
            <a:off x="10676581" y="1808477"/>
            <a:ext cx="2252515" cy="2350768"/>
          </a:xfrm>
          <a:custGeom>
            <a:avLst/>
            <a:gdLst/>
            <a:ahLst/>
            <a:cxnLst/>
            <a:rect l="l" t="t" r="r" b="b"/>
            <a:pathLst>
              <a:path w="2252515" h="2350768">
                <a:moveTo>
                  <a:pt x="0" y="0"/>
                </a:moveTo>
                <a:lnTo>
                  <a:pt x="2252516" y="0"/>
                </a:lnTo>
                <a:lnTo>
                  <a:pt x="2252516" y="2350768"/>
                </a:lnTo>
                <a:lnTo>
                  <a:pt x="0" y="2350768"/>
                </a:lnTo>
                <a:lnTo>
                  <a:pt x="0" y="0"/>
                </a:lnTo>
                <a:close/>
              </a:path>
            </a:pathLst>
          </a:custGeom>
          <a:blipFill>
            <a:blip r:embed="rId4"/>
            <a:stretch>
              <a:fillRect r="-4361"/>
            </a:stretch>
          </a:blipFill>
        </p:spPr>
        <p:txBody>
          <a:bodyPr/>
          <a:lstStyle/>
          <a:p>
            <a:endParaRPr lang="en-EG"/>
          </a:p>
        </p:txBody>
      </p:sp>
      <p:sp>
        <p:nvSpPr>
          <p:cNvPr id="5" name="TextBox 5"/>
          <p:cNvSpPr txBox="1"/>
          <p:nvPr/>
        </p:nvSpPr>
        <p:spPr>
          <a:xfrm>
            <a:off x="4053579" y="93585"/>
            <a:ext cx="10282557" cy="1339508"/>
          </a:xfrm>
          <a:prstGeom prst="rect">
            <a:avLst/>
          </a:prstGeom>
        </p:spPr>
        <p:txBody>
          <a:bodyPr lIns="0" tIns="0" rIns="0" bIns="0" rtlCol="0" anchor="t">
            <a:spAutoFit/>
          </a:bodyPr>
          <a:lstStyle/>
          <a:p>
            <a:pPr algn="ctr">
              <a:lnSpc>
                <a:spcPts val="10911"/>
              </a:lnSpc>
            </a:pPr>
            <a:r>
              <a:rPr lang="en-US" sz="7793">
                <a:solidFill>
                  <a:srgbClr val="121212"/>
                </a:solidFill>
                <a:latin typeface="Canva Sans Bold"/>
              </a:rPr>
              <a:t>Circuit components   </a:t>
            </a:r>
          </a:p>
        </p:txBody>
      </p:sp>
      <p:sp>
        <p:nvSpPr>
          <p:cNvPr id="6" name="TextBox 6"/>
          <p:cNvSpPr txBox="1"/>
          <p:nvPr/>
        </p:nvSpPr>
        <p:spPr>
          <a:xfrm>
            <a:off x="0" y="2081327"/>
            <a:ext cx="8252716" cy="902534"/>
          </a:xfrm>
          <a:prstGeom prst="rect">
            <a:avLst/>
          </a:prstGeom>
        </p:spPr>
        <p:txBody>
          <a:bodyPr lIns="0" tIns="0" rIns="0" bIns="0" rtlCol="0" anchor="t">
            <a:spAutoFit/>
          </a:bodyPr>
          <a:lstStyle/>
          <a:p>
            <a:pPr algn="ctr">
              <a:lnSpc>
                <a:spcPts val="7479"/>
              </a:lnSpc>
            </a:pPr>
            <a:r>
              <a:rPr lang="en-US" sz="5342">
                <a:solidFill>
                  <a:srgbClr val="FAFAFA"/>
                </a:solidFill>
                <a:latin typeface="Canva Sans Bold"/>
              </a:rPr>
              <a:t>1- IR PhotoDiode pair</a:t>
            </a:r>
          </a:p>
        </p:txBody>
      </p:sp>
      <p:sp>
        <p:nvSpPr>
          <p:cNvPr id="7" name="TextBox 7"/>
          <p:cNvSpPr txBox="1"/>
          <p:nvPr/>
        </p:nvSpPr>
        <p:spPr>
          <a:xfrm>
            <a:off x="-2269127" y="3479377"/>
            <a:ext cx="8156873" cy="902534"/>
          </a:xfrm>
          <a:prstGeom prst="rect">
            <a:avLst/>
          </a:prstGeom>
        </p:spPr>
        <p:txBody>
          <a:bodyPr lIns="0" tIns="0" rIns="0" bIns="0" rtlCol="0" anchor="t">
            <a:spAutoFit/>
          </a:bodyPr>
          <a:lstStyle/>
          <a:p>
            <a:pPr algn="ctr">
              <a:lnSpc>
                <a:spcPts val="7479"/>
              </a:lnSpc>
            </a:pPr>
            <a:r>
              <a:rPr lang="en-US" sz="5342">
                <a:solidFill>
                  <a:srgbClr val="FAFAFA"/>
                </a:solidFill>
                <a:latin typeface="Canva Sans Bold"/>
              </a:rPr>
              <a:t>2- A led </a:t>
            </a:r>
          </a:p>
        </p:txBody>
      </p:sp>
      <p:sp>
        <p:nvSpPr>
          <p:cNvPr id="8" name="TextBox 8"/>
          <p:cNvSpPr txBox="1"/>
          <p:nvPr/>
        </p:nvSpPr>
        <p:spPr>
          <a:xfrm>
            <a:off x="0" y="4877427"/>
            <a:ext cx="8252716" cy="902534"/>
          </a:xfrm>
          <a:prstGeom prst="rect">
            <a:avLst/>
          </a:prstGeom>
        </p:spPr>
        <p:txBody>
          <a:bodyPr lIns="0" tIns="0" rIns="0" bIns="0" rtlCol="0" anchor="t">
            <a:spAutoFit/>
          </a:bodyPr>
          <a:lstStyle/>
          <a:p>
            <a:pPr algn="ctr">
              <a:lnSpc>
                <a:spcPts val="7479"/>
              </a:lnSpc>
            </a:pPr>
            <a:r>
              <a:rPr lang="en-US" sz="5342">
                <a:solidFill>
                  <a:srgbClr val="FAFAFA"/>
                </a:solidFill>
                <a:latin typeface="Canva Sans Bold"/>
              </a:rPr>
              <a:t>3- LM358 Comparator </a:t>
            </a:r>
          </a:p>
        </p:txBody>
      </p:sp>
      <p:sp>
        <p:nvSpPr>
          <p:cNvPr id="9" name="TextBox 9"/>
          <p:cNvSpPr txBox="1"/>
          <p:nvPr/>
        </p:nvSpPr>
        <p:spPr>
          <a:xfrm>
            <a:off x="0" y="6275476"/>
            <a:ext cx="8028181" cy="902534"/>
          </a:xfrm>
          <a:prstGeom prst="rect">
            <a:avLst/>
          </a:prstGeom>
        </p:spPr>
        <p:txBody>
          <a:bodyPr lIns="0" tIns="0" rIns="0" bIns="0" rtlCol="0" anchor="t">
            <a:spAutoFit/>
          </a:bodyPr>
          <a:lstStyle/>
          <a:p>
            <a:pPr algn="ctr">
              <a:lnSpc>
                <a:spcPts val="7479"/>
              </a:lnSpc>
            </a:pPr>
            <a:r>
              <a:rPr lang="en-US" sz="5342">
                <a:solidFill>
                  <a:srgbClr val="FAFAFA"/>
                </a:solidFill>
                <a:latin typeface="Canva Sans Bold"/>
              </a:rPr>
              <a:t>4- 1K potentionmeter </a:t>
            </a:r>
          </a:p>
        </p:txBody>
      </p:sp>
      <p:sp>
        <p:nvSpPr>
          <p:cNvPr id="10" name="TextBox 10"/>
          <p:cNvSpPr txBox="1"/>
          <p:nvPr/>
        </p:nvSpPr>
        <p:spPr>
          <a:xfrm>
            <a:off x="436918" y="7673526"/>
            <a:ext cx="4409283" cy="902534"/>
          </a:xfrm>
          <a:prstGeom prst="rect">
            <a:avLst/>
          </a:prstGeom>
        </p:spPr>
        <p:txBody>
          <a:bodyPr lIns="0" tIns="0" rIns="0" bIns="0" rtlCol="0" anchor="t">
            <a:spAutoFit/>
          </a:bodyPr>
          <a:lstStyle/>
          <a:p>
            <a:pPr algn="ctr">
              <a:lnSpc>
                <a:spcPts val="7479"/>
              </a:lnSpc>
            </a:pPr>
            <a:r>
              <a:rPr lang="en-US" sz="5342">
                <a:solidFill>
                  <a:srgbClr val="FAFAFA"/>
                </a:solidFill>
                <a:latin typeface="Canva Sans Bold"/>
              </a:rPr>
              <a:t>5- Battery 9v</a:t>
            </a:r>
          </a:p>
        </p:txBody>
      </p:sp>
      <p:sp>
        <p:nvSpPr>
          <p:cNvPr id="11" name="TextBox 11"/>
          <p:cNvSpPr txBox="1"/>
          <p:nvPr/>
        </p:nvSpPr>
        <p:spPr>
          <a:xfrm>
            <a:off x="183696" y="9071576"/>
            <a:ext cx="9378553" cy="902534"/>
          </a:xfrm>
          <a:prstGeom prst="rect">
            <a:avLst/>
          </a:prstGeom>
        </p:spPr>
        <p:txBody>
          <a:bodyPr lIns="0" tIns="0" rIns="0" bIns="0" rtlCol="0" anchor="t">
            <a:spAutoFit/>
          </a:bodyPr>
          <a:lstStyle/>
          <a:p>
            <a:pPr algn="ctr">
              <a:lnSpc>
                <a:spcPts val="7479"/>
              </a:lnSpc>
            </a:pPr>
            <a:r>
              <a:rPr lang="en-US" sz="5342">
                <a:solidFill>
                  <a:srgbClr val="FAFAFA"/>
                </a:solidFill>
                <a:latin typeface="Canva Sans Bold"/>
              </a:rPr>
              <a:t>6- 3 resistors(100,220,10k)</a:t>
            </a:r>
          </a:p>
        </p:txBody>
      </p:sp>
      <p:sp>
        <p:nvSpPr>
          <p:cNvPr id="12" name="TextBox 12"/>
          <p:cNvSpPr txBox="1"/>
          <p:nvPr/>
        </p:nvSpPr>
        <p:spPr>
          <a:xfrm>
            <a:off x="1548439" y="2993494"/>
            <a:ext cx="4339307" cy="514350"/>
          </a:xfrm>
          <a:prstGeom prst="rect">
            <a:avLst/>
          </a:prstGeom>
        </p:spPr>
        <p:txBody>
          <a:bodyPr lIns="0" tIns="0" rIns="0" bIns="0" rtlCol="0" anchor="t">
            <a:spAutoFit/>
          </a:bodyPr>
          <a:lstStyle/>
          <a:p>
            <a:pPr algn="ctr">
              <a:lnSpc>
                <a:spcPts val="4200"/>
              </a:lnSpc>
              <a:spcBef>
                <a:spcPct val="0"/>
              </a:spcBef>
            </a:pPr>
            <a:r>
              <a:rPr lang="en-US" sz="3000">
                <a:solidFill>
                  <a:srgbClr val="121212"/>
                </a:solidFill>
                <a:latin typeface="Canva Sans Bold"/>
              </a:rPr>
              <a:t>infrared light detection</a:t>
            </a:r>
          </a:p>
        </p:txBody>
      </p:sp>
      <p:sp>
        <p:nvSpPr>
          <p:cNvPr id="13" name="TextBox 13"/>
          <p:cNvSpPr txBox="1"/>
          <p:nvPr/>
        </p:nvSpPr>
        <p:spPr>
          <a:xfrm>
            <a:off x="1548439" y="5847283"/>
            <a:ext cx="8443020" cy="514350"/>
          </a:xfrm>
          <a:prstGeom prst="rect">
            <a:avLst/>
          </a:prstGeom>
        </p:spPr>
        <p:txBody>
          <a:bodyPr lIns="0" tIns="0" rIns="0" bIns="0" rtlCol="0" anchor="t">
            <a:spAutoFit/>
          </a:bodyPr>
          <a:lstStyle/>
          <a:p>
            <a:pPr algn="ctr">
              <a:lnSpc>
                <a:spcPts val="4200"/>
              </a:lnSpc>
              <a:spcBef>
                <a:spcPct val="0"/>
              </a:spcBef>
            </a:pPr>
            <a:r>
              <a:rPr lang="en-US" sz="3000">
                <a:solidFill>
                  <a:srgbClr val="121212"/>
                </a:solidFill>
                <a:latin typeface="Canva Sans Bold"/>
              </a:rPr>
              <a:t>compare sensor signal with reference voltage</a:t>
            </a:r>
          </a:p>
        </p:txBody>
      </p:sp>
      <p:sp>
        <p:nvSpPr>
          <p:cNvPr id="14" name="TextBox 14"/>
          <p:cNvSpPr txBox="1"/>
          <p:nvPr/>
        </p:nvSpPr>
        <p:spPr>
          <a:xfrm>
            <a:off x="1583850" y="7254426"/>
            <a:ext cx="4939457" cy="514350"/>
          </a:xfrm>
          <a:prstGeom prst="rect">
            <a:avLst/>
          </a:prstGeom>
        </p:spPr>
        <p:txBody>
          <a:bodyPr lIns="0" tIns="0" rIns="0" bIns="0" rtlCol="0" anchor="t">
            <a:spAutoFit/>
          </a:bodyPr>
          <a:lstStyle/>
          <a:p>
            <a:pPr algn="ctr">
              <a:lnSpc>
                <a:spcPts val="4200"/>
              </a:lnSpc>
              <a:spcBef>
                <a:spcPct val="0"/>
              </a:spcBef>
            </a:pPr>
            <a:r>
              <a:rPr lang="en-US" sz="3000">
                <a:solidFill>
                  <a:srgbClr val="121212"/>
                </a:solidFill>
                <a:latin typeface="Canva Sans Bold"/>
              </a:rPr>
              <a:t>controls reference voltage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D6209"/>
        </a:solidFill>
        <a:effectLst/>
      </p:bgPr>
    </p:bg>
    <p:spTree>
      <p:nvGrpSpPr>
        <p:cNvPr id="1" name=""/>
        <p:cNvGrpSpPr/>
        <p:nvPr/>
      </p:nvGrpSpPr>
      <p:grpSpPr>
        <a:xfrm>
          <a:off x="0" y="0"/>
          <a:ext cx="0" cy="0"/>
          <a:chOff x="0" y="0"/>
          <a:chExt cx="0" cy="0"/>
        </a:xfrm>
      </p:grpSpPr>
      <p:sp>
        <p:nvSpPr>
          <p:cNvPr id="2" name="TextBox 2"/>
          <p:cNvSpPr txBox="1"/>
          <p:nvPr/>
        </p:nvSpPr>
        <p:spPr>
          <a:xfrm>
            <a:off x="602431" y="99731"/>
            <a:ext cx="4061103" cy="1418212"/>
          </a:xfrm>
          <a:prstGeom prst="rect">
            <a:avLst/>
          </a:prstGeom>
        </p:spPr>
        <p:txBody>
          <a:bodyPr lIns="0" tIns="0" rIns="0" bIns="0" rtlCol="0" anchor="t">
            <a:spAutoFit/>
          </a:bodyPr>
          <a:lstStyle/>
          <a:p>
            <a:pPr algn="ctr">
              <a:lnSpc>
                <a:spcPts val="11605"/>
              </a:lnSpc>
              <a:spcBef>
                <a:spcPct val="0"/>
              </a:spcBef>
            </a:pPr>
            <a:r>
              <a:rPr lang="en-US" sz="8289">
                <a:solidFill>
                  <a:srgbClr val="000000"/>
                </a:solidFill>
                <a:latin typeface="Canva Sans Bold"/>
              </a:rPr>
              <a:t>working</a:t>
            </a:r>
          </a:p>
        </p:txBody>
      </p:sp>
      <p:sp>
        <p:nvSpPr>
          <p:cNvPr id="3" name="TextBox 3"/>
          <p:cNvSpPr txBox="1"/>
          <p:nvPr/>
        </p:nvSpPr>
        <p:spPr>
          <a:xfrm>
            <a:off x="-144320" y="1718208"/>
            <a:ext cx="18067564" cy="8771454"/>
          </a:xfrm>
          <a:prstGeom prst="rect">
            <a:avLst/>
          </a:prstGeom>
        </p:spPr>
        <p:txBody>
          <a:bodyPr lIns="0" tIns="0" rIns="0" bIns="0" rtlCol="0" anchor="t">
            <a:spAutoFit/>
          </a:bodyPr>
          <a:lstStyle/>
          <a:p>
            <a:pPr marL="980657" lvl="1" indent="-490328">
              <a:lnSpc>
                <a:spcPts val="6359"/>
              </a:lnSpc>
              <a:buFont typeface="Arial"/>
              <a:buChar char="•"/>
            </a:pPr>
            <a:r>
              <a:rPr lang="en-US" sz="4542">
                <a:solidFill>
                  <a:srgbClr val="FAFAFA"/>
                </a:solidFill>
                <a:latin typeface="Canva Sans Bold"/>
              </a:rPr>
              <a:t>When an object is near to IR sensor an infrared light is emitted by IR LED,it collides with the object and reflected to the photodiode, then current flows through the circuit.</a:t>
            </a:r>
          </a:p>
          <a:p>
            <a:pPr>
              <a:lnSpc>
                <a:spcPts val="6359"/>
              </a:lnSpc>
            </a:pPr>
            <a:endParaRPr lang="en-US" sz="4542">
              <a:solidFill>
                <a:srgbClr val="FAFAFA"/>
              </a:solidFill>
              <a:latin typeface="Canva Sans Bold"/>
            </a:endParaRPr>
          </a:p>
          <a:p>
            <a:pPr marL="980657" lvl="1" indent="-490328">
              <a:lnSpc>
                <a:spcPts val="6359"/>
              </a:lnSpc>
              <a:buFont typeface="Arial"/>
              <a:buChar char="•"/>
            </a:pPr>
            <a:r>
              <a:rPr lang="en-US" sz="4542">
                <a:solidFill>
                  <a:srgbClr val="FAFAFA"/>
                </a:solidFill>
                <a:latin typeface="Canva Sans Bold"/>
              </a:rPr>
              <a:t>Object is nearer, infrared light    ,current flow   and voltage   .  </a:t>
            </a:r>
          </a:p>
          <a:p>
            <a:pPr>
              <a:lnSpc>
                <a:spcPts val="6359"/>
              </a:lnSpc>
            </a:pPr>
            <a:r>
              <a:rPr lang="en-US" sz="4542">
                <a:solidFill>
                  <a:srgbClr val="FAFAFA"/>
                </a:solidFill>
                <a:latin typeface="Canva Sans Bold"/>
              </a:rPr>
              <a:t> </a:t>
            </a:r>
          </a:p>
          <a:p>
            <a:pPr marL="980657" lvl="1" indent="-490328">
              <a:lnSpc>
                <a:spcPts val="6359"/>
              </a:lnSpc>
              <a:buFont typeface="Arial"/>
              <a:buChar char="•"/>
            </a:pPr>
            <a:r>
              <a:rPr lang="en-US" sz="4542">
                <a:solidFill>
                  <a:srgbClr val="FAFAFA"/>
                </a:solidFill>
                <a:latin typeface="Canva Sans Bold"/>
              </a:rPr>
              <a:t>LM358 compares voltage from IR (</a:t>
            </a:r>
            <a:r>
              <a:rPr lang="en-US" sz="4542">
                <a:solidFill>
                  <a:srgbClr val="121212"/>
                </a:solidFill>
                <a:latin typeface="Canva Sans Bold"/>
              </a:rPr>
              <a:t>non inverting</a:t>
            </a:r>
            <a:r>
              <a:rPr lang="en-US" sz="4542">
                <a:solidFill>
                  <a:srgbClr val="FAFAFA"/>
                </a:solidFill>
                <a:latin typeface="Canva Sans Bold"/>
              </a:rPr>
              <a:t>) and reference voltage(</a:t>
            </a:r>
            <a:r>
              <a:rPr lang="en-US" sz="4542">
                <a:solidFill>
                  <a:srgbClr val="121212"/>
                </a:solidFill>
                <a:latin typeface="Canva Sans Bold"/>
              </a:rPr>
              <a:t>inverting</a:t>
            </a:r>
            <a:r>
              <a:rPr lang="en-US" sz="4542">
                <a:solidFill>
                  <a:srgbClr val="FAFAFA"/>
                </a:solidFill>
                <a:latin typeface="Canva Sans Bold"/>
              </a:rPr>
              <a:t>).</a:t>
            </a:r>
          </a:p>
          <a:p>
            <a:pPr>
              <a:lnSpc>
                <a:spcPts val="6359"/>
              </a:lnSpc>
            </a:pPr>
            <a:endParaRPr lang="en-US" sz="4542">
              <a:solidFill>
                <a:srgbClr val="FAFAFA"/>
              </a:solidFill>
              <a:latin typeface="Canva Sans Bold"/>
            </a:endParaRPr>
          </a:p>
          <a:p>
            <a:pPr marL="980657" lvl="1" indent="-490328">
              <a:lnSpc>
                <a:spcPts val="6359"/>
              </a:lnSpc>
              <a:buFont typeface="Arial"/>
              <a:buChar char="•"/>
            </a:pPr>
            <a:r>
              <a:rPr lang="en-US" sz="4542">
                <a:solidFill>
                  <a:srgbClr val="FAFAFA"/>
                </a:solidFill>
                <a:latin typeface="Canva Sans Bold"/>
              </a:rPr>
              <a:t>led is ON whenever an object comes near to IR sensor</a:t>
            </a:r>
          </a:p>
          <a:p>
            <a:pPr>
              <a:lnSpc>
                <a:spcPts val="6359"/>
              </a:lnSpc>
            </a:pPr>
            <a:endParaRPr lang="en-US" sz="4542">
              <a:solidFill>
                <a:srgbClr val="FAFAFA"/>
              </a:solidFill>
              <a:latin typeface="Canva Sans Bold"/>
            </a:endParaRPr>
          </a:p>
        </p:txBody>
      </p:sp>
      <p:sp>
        <p:nvSpPr>
          <p:cNvPr id="4" name="AutoShape 4"/>
          <p:cNvSpPr/>
          <p:nvPr/>
        </p:nvSpPr>
        <p:spPr>
          <a:xfrm flipV="1">
            <a:off x="9591676" y="5143500"/>
            <a:ext cx="0" cy="523027"/>
          </a:xfrm>
          <a:prstGeom prst="line">
            <a:avLst/>
          </a:prstGeom>
          <a:ln w="38100" cap="flat">
            <a:solidFill>
              <a:srgbClr val="000000"/>
            </a:solidFill>
            <a:prstDash val="solid"/>
            <a:headEnd type="none" w="sm" len="sm"/>
            <a:tailEnd type="arrow" w="med" len="sm"/>
          </a:ln>
        </p:spPr>
        <p:txBody>
          <a:bodyPr/>
          <a:lstStyle/>
          <a:p>
            <a:endParaRPr lang="en-EG"/>
          </a:p>
        </p:txBody>
      </p:sp>
      <p:sp>
        <p:nvSpPr>
          <p:cNvPr id="5" name="AutoShape 5"/>
          <p:cNvSpPr/>
          <p:nvPr/>
        </p:nvSpPr>
        <p:spPr>
          <a:xfrm flipV="1">
            <a:off x="13724166" y="5143500"/>
            <a:ext cx="0" cy="523027"/>
          </a:xfrm>
          <a:prstGeom prst="line">
            <a:avLst/>
          </a:prstGeom>
          <a:ln w="38100" cap="flat">
            <a:solidFill>
              <a:srgbClr val="000000"/>
            </a:solidFill>
            <a:prstDash val="solid"/>
            <a:headEnd type="none" w="sm" len="sm"/>
            <a:tailEnd type="arrow" w="med" len="sm"/>
          </a:ln>
        </p:spPr>
        <p:txBody>
          <a:bodyPr/>
          <a:lstStyle/>
          <a:p>
            <a:endParaRPr lang="en-EG"/>
          </a:p>
        </p:txBody>
      </p:sp>
      <p:sp>
        <p:nvSpPr>
          <p:cNvPr id="6" name="AutoShape 6"/>
          <p:cNvSpPr/>
          <p:nvPr/>
        </p:nvSpPr>
        <p:spPr>
          <a:xfrm flipV="1">
            <a:off x="17536801" y="5143500"/>
            <a:ext cx="0" cy="523027"/>
          </a:xfrm>
          <a:prstGeom prst="line">
            <a:avLst/>
          </a:prstGeom>
          <a:ln w="38100" cap="flat">
            <a:solidFill>
              <a:srgbClr val="000000"/>
            </a:solidFill>
            <a:prstDash val="solid"/>
            <a:headEnd type="none" w="sm" len="sm"/>
            <a:tailEnd type="arrow" w="med" len="sm"/>
          </a:ln>
        </p:spPr>
        <p:txBody>
          <a:bodyPr/>
          <a:lstStyle/>
          <a:p>
            <a:endParaRPr lang="en-EG"/>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377</Words>
  <Application>Microsoft Macintosh PowerPoint</Application>
  <PresentationFormat>Custom</PresentationFormat>
  <Paragraphs>60</Paragraphs>
  <Slides>12</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Poppins Bold</vt:lpstr>
      <vt:lpstr>Calibri</vt:lpstr>
      <vt:lpstr>Canva Sans</vt:lpstr>
      <vt:lpstr>Canva Sans Bold</vt:lpstr>
      <vt:lpstr>Hagrid Text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Presentation.pptx</dc:title>
  <cp:lastModifiedBy>20812020201544</cp:lastModifiedBy>
  <cp:revision>2</cp:revision>
  <dcterms:created xsi:type="dcterms:W3CDTF">2006-08-16T00:00:00Z</dcterms:created>
  <dcterms:modified xsi:type="dcterms:W3CDTF">2023-12-14T18:58:49Z</dcterms:modified>
  <dc:identifier>DAF22wGz8Wg</dc:identifier>
</cp:coreProperties>
</file>